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93" r:id="rId3"/>
    <p:sldId id="257" r:id="rId4"/>
    <p:sldId id="294" r:id="rId5"/>
    <p:sldId id="258" r:id="rId6"/>
    <p:sldId id="295" r:id="rId7"/>
    <p:sldId id="259" r:id="rId8"/>
    <p:sldId id="260" r:id="rId9"/>
    <p:sldId id="261" r:id="rId10"/>
    <p:sldId id="262" r:id="rId11"/>
    <p:sldId id="296" r:id="rId12"/>
    <p:sldId id="263" r:id="rId13"/>
    <p:sldId id="264" r:id="rId14"/>
    <p:sldId id="265" r:id="rId15"/>
    <p:sldId id="266" r:id="rId16"/>
    <p:sldId id="267" r:id="rId17"/>
    <p:sldId id="268" r:id="rId18"/>
    <p:sldId id="297"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B2E97DC7-EA91-45C7-A62B-1839B7FA5EB0}">
          <p14:sldIdLst>
            <p14:sldId id="256"/>
          </p14:sldIdLst>
        </p14:section>
        <p14:section name="Обзор протоколов L3" id="{DC10A57D-D0AE-4096-A4C3-C837BA745A54}">
          <p14:sldIdLst>
            <p14:sldId id="293"/>
            <p14:sldId id="257"/>
          </p14:sldIdLst>
        </p14:section>
        <p14:section name="Inter VLAN routing" id="{216194E1-17BE-4772-A690-B2D208301992}">
          <p14:sldIdLst>
            <p14:sldId id="294"/>
            <p14:sldId id="258"/>
          </p14:sldIdLst>
        </p14:section>
        <p14:section name="Принципы маршрутизации" id="{C35D52AE-1D4C-4E3C-95D1-A00FA7EC9BE7}">
          <p14:sldIdLst>
            <p14:sldId id="295"/>
            <p14:sldId id="259"/>
            <p14:sldId id="260"/>
            <p14:sldId id="261"/>
            <p14:sldId id="262"/>
          </p14:sldIdLst>
        </p14:section>
        <p14:section name="Основы статической маршрутизации" id="{F9AC32D8-66BC-48DD-AB25-F9608B98CF40}">
          <p14:sldIdLst>
            <p14:sldId id="296"/>
            <p14:sldId id="263"/>
            <p14:sldId id="264"/>
            <p14:sldId id="265"/>
            <p14:sldId id="266"/>
            <p14:sldId id="267"/>
            <p14:sldId id="268"/>
          </p14:sldIdLst>
        </p14:section>
        <p14:section name="Основы динамической маршрутизации" id="{659AF0DB-E1E6-41FA-8CBD-F7BE9B12446E}">
          <p14:sldIdLst>
            <p14:sldId id="297"/>
            <p14:sldId id="269"/>
          </p14:sldIdLst>
        </p14:section>
        <p14:section name="Протокол RIP" id="{CC95326F-B40A-49DC-A8E0-1AC5E5928A50}">
          <p14:sldIdLst>
            <p14:sldId id="270"/>
            <p14:sldId id="271"/>
            <p14:sldId id="272"/>
            <p14:sldId id="273"/>
            <p14:sldId id="274"/>
            <p14:sldId id="275"/>
            <p14:sldId id="276"/>
            <p14:sldId id="277"/>
          </p14:sldIdLst>
        </p14:section>
        <p14:section name="Протокол OSPF" id="{643B3A27-05D9-4AEF-8B69-779E26215360}">
          <p14:sldIdLst>
            <p14:sldId id="278"/>
            <p14:sldId id="279"/>
            <p14:sldId id="280"/>
            <p14:sldId id="281"/>
            <p14:sldId id="282"/>
            <p14:sldId id="283"/>
            <p14:sldId id="284"/>
            <p14:sldId id="285"/>
          </p14:sldIdLst>
        </p14:section>
        <p14:section name="Протокол BGP" id="{E1D2E4A8-BAD3-4EF5-9C9D-D27E9B93A6FF}">
          <p14:sldIdLst>
            <p14:sldId id="286"/>
            <p14:sldId id="287"/>
            <p14:sldId id="288"/>
            <p14:sldId id="289"/>
            <p14:sldId id="290"/>
            <p14:sldId id="291"/>
          </p14:sldIdLst>
        </p14:section>
        <p14:section name="Раздел по умолчанию" id="{9F2A45C6-E229-4B1D-835F-CC7E332A5C0C}">
          <p14:sldIdLst>
            <p14:sldId id="29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B6F8"/>
    <a:srgbClr val="E165A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Средний стиль 3 - акцент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33" autoAdjust="0"/>
    <p:restoredTop sz="96970" autoAdjust="0"/>
  </p:normalViewPr>
  <p:slideViewPr>
    <p:cSldViewPr snapToGrid="0" showGuides="1">
      <p:cViewPr varScale="1">
        <p:scale>
          <a:sx n="154" d="100"/>
          <a:sy n="154" d="100"/>
        </p:scale>
        <p:origin x="224" y="264"/>
      </p:cViewPr>
      <p:guideLst>
        <p:guide orient="horz" pos="2160"/>
        <p:guide pos="3840"/>
      </p:guideLst>
    </p:cSldViewPr>
  </p:slideViewPr>
  <p:outlineViewPr>
    <p:cViewPr>
      <p:scale>
        <a:sx n="33" d="100"/>
        <a:sy n="33" d="100"/>
      </p:scale>
      <p:origin x="0" y="0"/>
    </p:cViewPr>
  </p:outlin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21B6AB-B694-4E86-8873-690B1D1AAE4C}" type="datetimeFigureOut">
              <a:rPr lang="ru-RU" smtClean="0"/>
              <a:t>11.05.2022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A2E60-5E3E-4AAB-B5EC-6CA89797E6E9}" type="slidenum">
              <a:rPr lang="ru-RU" smtClean="0"/>
              <a:t>‹#›</a:t>
            </a:fld>
            <a:endParaRPr lang="ru-RU"/>
          </a:p>
        </p:txBody>
      </p:sp>
    </p:spTree>
    <p:extLst>
      <p:ext uri="{BB962C8B-B14F-4D97-AF65-F5344CB8AC3E}">
        <p14:creationId xmlns:p14="http://schemas.microsoft.com/office/powerpoint/2010/main" val="4165552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80EA2E60-5E3E-4AAB-B5EC-6CA89797E6E9}" type="slidenum">
              <a:rPr lang="ru-RU" smtClean="0"/>
              <a:t>1</a:t>
            </a:fld>
            <a:endParaRPr lang="ru-RU"/>
          </a:p>
        </p:txBody>
      </p:sp>
    </p:spTree>
    <p:extLst>
      <p:ext uri="{BB962C8B-B14F-4D97-AF65-F5344CB8AC3E}">
        <p14:creationId xmlns:p14="http://schemas.microsoft.com/office/powerpoint/2010/main" val="4128574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настройки</a:t>
            </a:r>
            <a:r>
              <a:rPr lang="ru-RU" baseline="0" dirty="0"/>
              <a:t> статического маршрута необходимо определить несколько параметров:</a:t>
            </a:r>
          </a:p>
          <a:p>
            <a:r>
              <a:rPr lang="ru-RU" baseline="0" dirty="0"/>
              <a:t>Первый – адрес подсети назначения. Если в заголовке </a:t>
            </a:r>
            <a:r>
              <a:rPr lang="en-US" baseline="0" dirty="0" err="1"/>
              <a:t>ip</a:t>
            </a:r>
            <a:r>
              <a:rPr lang="en-US" baseline="0" dirty="0"/>
              <a:t> </a:t>
            </a:r>
            <a:r>
              <a:rPr lang="ru-RU" baseline="0" dirty="0"/>
              <a:t>адреса назначения приходящего </a:t>
            </a:r>
            <a:r>
              <a:rPr lang="en-US" baseline="0" dirty="0" err="1"/>
              <a:t>ip</a:t>
            </a:r>
            <a:r>
              <a:rPr lang="en-US" baseline="0" dirty="0"/>
              <a:t> </a:t>
            </a:r>
            <a:r>
              <a:rPr lang="ru-RU" baseline="0" dirty="0"/>
              <a:t>пакет на интерфейс роутера будет </a:t>
            </a:r>
            <a:r>
              <a:rPr lang="en-US" baseline="0" dirty="0" err="1"/>
              <a:t>ip</a:t>
            </a:r>
            <a:r>
              <a:rPr lang="en-US" baseline="0" dirty="0"/>
              <a:t> </a:t>
            </a:r>
            <a:r>
              <a:rPr lang="ru-RU" baseline="0" dirty="0"/>
              <a:t>адрес, входящий в указанную сеть, то тогда роутер применит такое правило маршрутизации на пакет</a:t>
            </a:r>
          </a:p>
          <a:p>
            <a:r>
              <a:rPr lang="ru-RU" baseline="0" dirty="0"/>
              <a:t>Второй – маска подсети. Она будет определять диапазон адресов, в рамках которого проверяются приходящие пакеты</a:t>
            </a:r>
          </a:p>
          <a:p>
            <a:r>
              <a:rPr lang="ru-RU" baseline="0" dirty="0"/>
              <a:t>И третий – </a:t>
            </a:r>
            <a:r>
              <a:rPr lang="en-US" baseline="0" dirty="0" err="1"/>
              <a:t>ip</a:t>
            </a:r>
            <a:r>
              <a:rPr lang="en-US" baseline="0" dirty="0"/>
              <a:t> </a:t>
            </a:r>
            <a:r>
              <a:rPr lang="ru-RU" baseline="0" dirty="0"/>
              <a:t>адрес шлюза. Этот параметр определяет, на какой из соседних роутеров направить приходящий трафик для дальнейшей маршрутизации.</a:t>
            </a:r>
            <a:endParaRPr lang="ru-RU" dirty="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14</a:t>
            </a:fld>
            <a:endParaRPr lang="ru-RU"/>
          </a:p>
        </p:txBody>
      </p:sp>
    </p:spTree>
    <p:extLst>
      <p:ext uri="{BB962C8B-B14F-4D97-AF65-F5344CB8AC3E}">
        <p14:creationId xmlns:p14="http://schemas.microsoft.com/office/powerpoint/2010/main" val="4238329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Рассмотрим пример</a:t>
            </a:r>
          </a:p>
          <a:p>
            <a:r>
              <a:rPr lang="ru-RU" dirty="0"/>
              <a:t>У нас имеется</a:t>
            </a:r>
            <a:r>
              <a:rPr lang="ru-RU" baseline="0" dirty="0"/>
              <a:t> сеть как на схеме и стоит задача настроить статическую маршрутизацию. </a:t>
            </a:r>
          </a:p>
          <a:p>
            <a:r>
              <a:rPr lang="ru-RU" baseline="0" dirty="0"/>
              <a:t>Что бы </a:t>
            </a:r>
            <a:r>
              <a:rPr lang="en-US" baseline="0" dirty="0"/>
              <a:t>PC1 </a:t>
            </a:r>
            <a:r>
              <a:rPr lang="ru-RU" baseline="0" dirty="0"/>
              <a:t>знал как добраться до </a:t>
            </a:r>
            <a:r>
              <a:rPr lang="en-US" baseline="0" dirty="0"/>
              <a:t>PC2, PC3, PC4 </a:t>
            </a:r>
            <a:r>
              <a:rPr lang="ru-RU" baseline="0" dirty="0"/>
              <a:t>ему придётся прописывать сети 18.20.1.0/24, 18.20.2.0/24 и 18.20.3.0/24</a:t>
            </a:r>
            <a:r>
              <a:rPr lang="en-US" baseline="0" dirty="0"/>
              <a:t>. </a:t>
            </a:r>
            <a:r>
              <a:rPr lang="ru-RU" baseline="0" dirty="0"/>
              <a:t>Но мы можем упростить себе задачу, объединив эти сети в </a:t>
            </a:r>
            <a:r>
              <a:rPr lang="ru-RU" baseline="0" dirty="0" err="1"/>
              <a:t>суперсеть</a:t>
            </a:r>
            <a:r>
              <a:rPr lang="ru-RU" baseline="0" dirty="0"/>
              <a:t>.</a:t>
            </a:r>
          </a:p>
          <a:p>
            <a:r>
              <a:rPr lang="ru-RU" baseline="0" dirty="0"/>
              <a:t>Как это сделать? У нас имеются три сети с маской 255.255.255.0, т.е. включают в себя 256 </a:t>
            </a:r>
            <a:r>
              <a:rPr lang="en-US" baseline="0" dirty="0" err="1"/>
              <a:t>ip</a:t>
            </a:r>
            <a:r>
              <a:rPr lang="en-US" baseline="0" dirty="0"/>
              <a:t>-</a:t>
            </a:r>
            <a:r>
              <a:rPr lang="ru-RU" baseline="0" dirty="0"/>
              <a:t>адресов (первый адрес сети, последний широковещательный) каждая. Если мы хотим объединить их в одну сеть, нам нужна сеть содержащая: 254 хоста с одной сети + 254 хоста со второй сети + 254 хоста с третьей сети + 1 адрес на саму сеть + 1 широковещательный адрес. Итого минимум нам необходимо 764 </a:t>
            </a:r>
            <a:r>
              <a:rPr lang="en-US" baseline="0" dirty="0" err="1"/>
              <a:t>ip</a:t>
            </a:r>
            <a:r>
              <a:rPr lang="en-US" baseline="0" dirty="0"/>
              <a:t> </a:t>
            </a:r>
            <a:r>
              <a:rPr lang="ru-RU" baseline="0" dirty="0"/>
              <a:t>адреса на конкретном примере. Таким образом мы можем подобрать маску нашей </a:t>
            </a:r>
            <a:r>
              <a:rPr lang="ru-RU" baseline="0" dirty="0" err="1"/>
              <a:t>суперсети</a:t>
            </a:r>
            <a:r>
              <a:rPr lang="ru-RU" baseline="0" dirty="0"/>
              <a:t>. /22, /21, /20 и т.д. включают в сеть нужное количество адресов. Возьмём, например, маску 255.255.252.0 (/22), а далее дело за </a:t>
            </a:r>
            <a:r>
              <a:rPr lang="en-US" baseline="0" dirty="0" err="1"/>
              <a:t>ip</a:t>
            </a:r>
            <a:r>
              <a:rPr lang="en-US" baseline="0" dirty="0"/>
              <a:t> </a:t>
            </a:r>
            <a:r>
              <a:rPr lang="ru-RU" baseline="0" dirty="0"/>
              <a:t>калькулятором.</a:t>
            </a:r>
          </a:p>
          <a:p>
            <a:endParaRPr lang="ru-RU" dirty="0"/>
          </a:p>
          <a:p>
            <a:r>
              <a:rPr lang="ru-RU" dirty="0"/>
              <a:t>В поле </a:t>
            </a:r>
            <a:r>
              <a:rPr lang="en-US" dirty="0" err="1"/>
              <a:t>ip</a:t>
            </a:r>
            <a:r>
              <a:rPr lang="ru-RU" dirty="0"/>
              <a:t> адрес указываем</a:t>
            </a:r>
            <a:r>
              <a:rPr lang="ru-RU" baseline="0" dirty="0"/>
              <a:t> нашу сеть, в выпадающем списке «Маска» - 22 маску и нажимаем подсчитать. Получаем что наша </a:t>
            </a:r>
            <a:r>
              <a:rPr lang="ru-RU" baseline="0" dirty="0" err="1"/>
              <a:t>суперсеть</a:t>
            </a:r>
            <a:r>
              <a:rPr lang="ru-RU" baseline="0" dirty="0"/>
              <a:t> – 18.20.0.0/2</a:t>
            </a:r>
            <a:r>
              <a:rPr lang="en-US" baseline="0" dirty="0"/>
              <a:t>2</a:t>
            </a:r>
            <a:r>
              <a:rPr lang="ru-RU" baseline="0" dirty="0"/>
              <a:t>. Это сеть, которая включает </a:t>
            </a:r>
            <a:r>
              <a:rPr lang="en-US" baseline="0" dirty="0" err="1"/>
              <a:t>ip</a:t>
            </a:r>
            <a:r>
              <a:rPr lang="en-US" baseline="0" dirty="0"/>
              <a:t> </a:t>
            </a:r>
            <a:r>
              <a:rPr lang="ru-RU" baseline="0" dirty="0"/>
              <a:t>адреса от 18.20.0.1 до 18.20.3.254, т.е. объединяет все необходимые нам сети. </a:t>
            </a:r>
          </a:p>
          <a:p>
            <a:r>
              <a:rPr lang="ru-RU" baseline="0" dirty="0"/>
              <a:t>Так три строчки «</a:t>
            </a:r>
            <a:r>
              <a:rPr lang="en-US" baseline="0" dirty="0" err="1"/>
              <a:t>ip</a:t>
            </a:r>
            <a:r>
              <a:rPr lang="en-US" baseline="0" dirty="0"/>
              <a:t> route …</a:t>
            </a:r>
            <a:r>
              <a:rPr lang="ru-RU" baseline="0" dirty="0"/>
              <a:t>»</a:t>
            </a:r>
            <a:r>
              <a:rPr lang="en-US" baseline="0" dirty="0"/>
              <a:t> </a:t>
            </a:r>
            <a:r>
              <a:rPr lang="ru-RU" baseline="0" dirty="0"/>
              <a:t>превращаются в одну. </a:t>
            </a:r>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15</a:t>
            </a:fld>
            <a:endParaRPr lang="ru-RU"/>
          </a:p>
        </p:txBody>
      </p:sp>
    </p:spTree>
    <p:extLst>
      <p:ext uri="{BB962C8B-B14F-4D97-AF65-F5344CB8AC3E}">
        <p14:creationId xmlns:p14="http://schemas.microsoft.com/office/powerpoint/2010/main" val="1638319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16</a:t>
            </a:fld>
            <a:endParaRPr lang="ru-RU"/>
          </a:p>
        </p:txBody>
      </p:sp>
    </p:spTree>
    <p:extLst>
      <p:ext uri="{BB962C8B-B14F-4D97-AF65-F5344CB8AC3E}">
        <p14:creationId xmlns:p14="http://schemas.microsoft.com/office/powerpoint/2010/main" val="1638319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17</a:t>
            </a:fld>
            <a:endParaRPr lang="ru-RU"/>
          </a:p>
        </p:txBody>
      </p:sp>
    </p:spTree>
    <p:extLst>
      <p:ext uri="{BB962C8B-B14F-4D97-AF65-F5344CB8AC3E}">
        <p14:creationId xmlns:p14="http://schemas.microsoft.com/office/powerpoint/2010/main" val="2029466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Динамические протоколы делят на две группы:</a:t>
            </a:r>
          </a:p>
          <a:p>
            <a:r>
              <a:rPr lang="en-US" sz="1200" b="1" i="0" kern="1200" dirty="0">
                <a:solidFill>
                  <a:schemeClr val="tx1"/>
                </a:solidFill>
                <a:effectLst/>
                <a:latin typeface="+mn-lt"/>
                <a:ea typeface="+mn-ea"/>
                <a:cs typeface="+mn-cs"/>
              </a:rPr>
              <a:t>EGP </a:t>
            </a:r>
            <a:r>
              <a:rPr lang="en-US" sz="1200" b="0" i="0" kern="1200" dirty="0">
                <a:solidFill>
                  <a:schemeClr val="tx1"/>
                </a:solidFill>
                <a:effectLst/>
                <a:latin typeface="+mn-lt"/>
                <a:ea typeface="+mn-ea"/>
                <a:cs typeface="+mn-cs"/>
              </a:rPr>
              <a:t>(External Gateway Protocol) - </a:t>
            </a:r>
            <a:r>
              <a:rPr lang="ru-RU" sz="1200" b="0" i="0" kern="1200" dirty="0">
                <a:solidFill>
                  <a:schemeClr val="tx1"/>
                </a:solidFill>
                <a:effectLst/>
                <a:latin typeface="+mn-lt"/>
                <a:ea typeface="+mn-ea"/>
                <a:cs typeface="+mn-cs"/>
              </a:rPr>
              <a:t>внешний протокол маршрутизации для использования между </a:t>
            </a:r>
            <a:r>
              <a:rPr lang="en-US" sz="1200" b="0" i="0" kern="1200" dirty="0">
                <a:solidFill>
                  <a:schemeClr val="tx1"/>
                </a:solidFill>
                <a:effectLst/>
                <a:latin typeface="+mn-lt"/>
                <a:ea typeface="+mn-ea"/>
                <a:cs typeface="+mn-cs"/>
              </a:rPr>
              <a:t>AS. </a:t>
            </a:r>
            <a:r>
              <a:rPr lang="ru-RU" sz="1200" b="0" i="0" kern="1200" dirty="0">
                <a:solidFill>
                  <a:schemeClr val="tx1"/>
                </a:solidFill>
                <a:effectLst/>
                <a:latin typeface="+mn-lt"/>
                <a:ea typeface="+mn-ea"/>
                <a:cs typeface="+mn-cs"/>
              </a:rPr>
              <a:t>В группу входят -</a:t>
            </a:r>
            <a:r>
              <a:rPr lang="ru-RU" sz="1200" b="1"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BGP</a:t>
            </a: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IGP </a:t>
            </a:r>
            <a:r>
              <a:rPr lang="en-US" sz="1200" b="0" i="0" kern="1200" dirty="0">
                <a:solidFill>
                  <a:schemeClr val="tx1"/>
                </a:solidFill>
                <a:effectLst/>
                <a:latin typeface="+mn-lt"/>
                <a:ea typeface="+mn-ea"/>
                <a:cs typeface="+mn-cs"/>
              </a:rPr>
              <a:t>(Interior Gateway Protocol) - </a:t>
            </a:r>
            <a:r>
              <a:rPr lang="ru-RU" sz="1200" b="0" i="0" kern="1200" dirty="0">
                <a:solidFill>
                  <a:schemeClr val="tx1"/>
                </a:solidFill>
                <a:effectLst/>
                <a:latin typeface="+mn-lt"/>
                <a:ea typeface="+mn-ea"/>
                <a:cs typeface="+mn-cs"/>
              </a:rPr>
              <a:t>внутреннего протокола маршрутизации для использования внутри </a:t>
            </a:r>
            <a:r>
              <a:rPr lang="en-US" sz="1200" b="0" i="0" kern="1200" dirty="0">
                <a:solidFill>
                  <a:schemeClr val="tx1"/>
                </a:solidFill>
                <a:effectLst/>
                <a:latin typeface="+mn-lt"/>
                <a:ea typeface="+mn-ea"/>
                <a:cs typeface="+mn-cs"/>
              </a:rPr>
              <a:t>AS. </a:t>
            </a:r>
            <a:r>
              <a:rPr lang="ru-RU" sz="1200" b="0" i="0" kern="1200" dirty="0">
                <a:solidFill>
                  <a:schemeClr val="tx1"/>
                </a:solidFill>
                <a:effectLst/>
                <a:latin typeface="+mn-lt"/>
                <a:ea typeface="+mn-ea"/>
                <a:cs typeface="+mn-cs"/>
              </a:rPr>
              <a:t>В группу входят -</a:t>
            </a:r>
            <a:r>
              <a:rPr lang="ru-RU" sz="1200" b="1"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RIP, OSPF</a:t>
            </a:r>
            <a:endParaRPr lang="en-US" sz="1200" b="0" i="0"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19</a:t>
            </a:fld>
            <a:endParaRPr lang="ru-RU"/>
          </a:p>
        </p:txBody>
      </p:sp>
    </p:spTree>
    <p:extLst>
      <p:ext uri="{BB962C8B-B14F-4D97-AF65-F5344CB8AC3E}">
        <p14:creationId xmlns:p14="http://schemas.microsoft.com/office/powerpoint/2010/main" val="960156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ru-RU" dirty="0"/>
              <a:t>Один из самых простых протоколов маршрутизации</a:t>
            </a:r>
            <a:r>
              <a:rPr lang="ru-RU" baseline="0" dirty="0"/>
              <a:t> – </a:t>
            </a:r>
            <a:r>
              <a:rPr lang="ru-RU" dirty="0"/>
              <a:t>Протокол маршрутной информации (</a:t>
            </a:r>
            <a:r>
              <a:rPr lang="ru-RU" dirty="0" err="1"/>
              <a:t>Routing</a:t>
            </a:r>
            <a:r>
              <a:rPr lang="ru-RU" dirty="0"/>
              <a:t> </a:t>
            </a:r>
            <a:r>
              <a:rPr lang="ru-RU" dirty="0" err="1"/>
              <a:t>Information</a:t>
            </a:r>
            <a:r>
              <a:rPr lang="ru-RU" dirty="0"/>
              <a:t> </a:t>
            </a:r>
            <a:r>
              <a:rPr lang="ru-RU" dirty="0" err="1"/>
              <a:t>Protocol</a:t>
            </a:r>
            <a:r>
              <a:rPr lang="ru-RU" dirty="0"/>
              <a:t>, он же </a:t>
            </a:r>
            <a:r>
              <a:rPr lang="en-US" dirty="0"/>
              <a:t>RIP</a:t>
            </a:r>
            <a:r>
              <a:rPr lang="ru-RU" baseline="0" dirty="0"/>
              <a:t> - </a:t>
            </a:r>
            <a:r>
              <a:rPr lang="ru-RU" sz="1200" b="0" i="0" kern="1200" dirty="0">
                <a:solidFill>
                  <a:schemeClr val="tx1"/>
                </a:solidFill>
                <a:effectLst/>
                <a:latin typeface="+mn-lt"/>
                <a:ea typeface="+mn-ea"/>
                <a:cs typeface="+mn-cs"/>
              </a:rPr>
              <a:t>протокол маршрутизации на основе вектора расстояния). </a:t>
            </a:r>
            <a:r>
              <a:rPr lang="ru-RU" baseline="0" dirty="0"/>
              <a:t>Этот протокол п</a:t>
            </a:r>
            <a:r>
              <a:rPr lang="ru-RU" dirty="0"/>
              <a:t>рименяется в небольших компьютерных сетях</a:t>
            </a:r>
            <a:r>
              <a:rPr lang="ru-RU" baseline="0" dirty="0"/>
              <a:t> и</a:t>
            </a:r>
            <a:r>
              <a:rPr lang="ru-RU" dirty="0"/>
              <a:t> позволяет маршрутизаторам динамически обновлять маршрутную информацию,</a:t>
            </a:r>
            <a:r>
              <a:rPr lang="ru-RU" baseline="0" dirty="0"/>
              <a:t> </a:t>
            </a:r>
            <a:r>
              <a:rPr lang="ru-RU" dirty="0"/>
              <a:t>получая ее от соседних маршрутизаторов.</a:t>
            </a:r>
          </a:p>
          <a:p>
            <a:pPr marL="0" marR="0" indent="0" algn="l" defTabSz="914377" rtl="0" eaLnBrk="1" fontAlgn="auto" latinLnBrk="0" hangingPunct="1">
              <a:lnSpc>
                <a:spcPct val="100000"/>
              </a:lnSpc>
              <a:spcBef>
                <a:spcPts val="0"/>
              </a:spcBef>
              <a:spcAft>
                <a:spcPts val="0"/>
              </a:spcAft>
              <a:buClrTx/>
              <a:buSzTx/>
              <a:buFontTx/>
              <a:buNone/>
              <a:tabLst/>
              <a:defRPr/>
            </a:pPr>
            <a:endParaRPr lang="ru-RU" dirty="0"/>
          </a:p>
          <a:p>
            <a:pPr marL="0" marR="0" indent="0" algn="l" defTabSz="914377" rtl="0" eaLnBrk="1" fontAlgn="auto" latinLnBrk="0" hangingPunct="1">
              <a:lnSpc>
                <a:spcPct val="100000"/>
              </a:lnSpc>
              <a:spcBef>
                <a:spcPts val="0"/>
              </a:spcBef>
              <a:spcAft>
                <a:spcPts val="0"/>
              </a:spcAft>
              <a:buClrTx/>
              <a:buSzTx/>
              <a:buFontTx/>
              <a:buNone/>
              <a:tabLst/>
              <a:defRPr/>
            </a:pPr>
            <a:r>
              <a:rPr lang="ru-RU" dirty="0"/>
              <a:t>Для определения наилучшего</a:t>
            </a:r>
            <a:r>
              <a:rPr lang="ru-RU" baseline="0" dirty="0"/>
              <a:t> маршрута используется Метрика. </a:t>
            </a:r>
            <a:r>
              <a:rPr lang="ru-RU" dirty="0"/>
              <a:t>Метрика – это условная стоимость передачи по сети. Полное измерение конкретного маршрута равно сумме метрик сетей, которые включают в себя маршрут. Маршрутизатор всегда выбирает маршрут с наименьшей метрикой.</a:t>
            </a:r>
          </a:p>
          <a:p>
            <a:r>
              <a:rPr lang="ru-RU" dirty="0"/>
              <a:t>Некоторые простые протоколы, такие,</a:t>
            </a:r>
            <a:r>
              <a:rPr lang="ru-RU" baseline="0" dirty="0"/>
              <a:t> как </a:t>
            </a:r>
            <a:r>
              <a:rPr lang="ru-RU" dirty="0"/>
              <a:t>RIP, рассматривают все сети как одинаковые. Для измерения расстояния между сетью-источником и сетью-получателем RIP использует единую метрику — количество переходов. Один переход</a:t>
            </a:r>
            <a:r>
              <a:rPr lang="ru-RU" baseline="0" dirty="0"/>
              <a:t> – это </a:t>
            </a:r>
            <a:r>
              <a:rPr lang="ru-RU" dirty="0"/>
              <a:t>действие</a:t>
            </a:r>
            <a:r>
              <a:rPr lang="ru-RU" baseline="0" dirty="0"/>
              <a:t> прохода трафика через один роутер. Еще проход называют хопом.</a:t>
            </a:r>
            <a:endParaRPr lang="ru-RU" dirty="0"/>
          </a:p>
          <a:p>
            <a:r>
              <a:rPr lang="ru-RU" sz="1200" b="0" i="0" kern="1200" dirty="0">
                <a:solidFill>
                  <a:schemeClr val="tx1"/>
                </a:solidFill>
                <a:effectLst/>
                <a:latin typeface="Roboto" panose="02000000000000000000" pitchFamily="2" charset="0"/>
                <a:ea typeface="+mn-ea"/>
                <a:cs typeface="+mn-cs"/>
              </a:rPr>
              <a:t>При получении сообщения об обновлении маршрутов с новой или измененной записью о сети-получателе маршрутизатор добавляет единицу к значению метрики, указанному в сообщении и обновляет свою таблицу маршрутизации, включая в нее новый маршрут. IP-адрес отправителя используется в качестве следующего перехода.</a:t>
            </a:r>
          </a:p>
          <a:p>
            <a:endParaRPr lang="ru-RU" sz="1200" b="0" i="0" kern="1200" dirty="0">
              <a:solidFill>
                <a:schemeClr val="tx1"/>
              </a:solidFill>
              <a:effectLst/>
              <a:ea typeface="+mn-ea"/>
              <a:cs typeface="+mn-cs"/>
            </a:endParaRPr>
          </a:p>
          <a:p>
            <a:r>
              <a:rPr lang="ru-RU" dirty="0"/>
              <a:t>В первой версии протокола</a:t>
            </a:r>
            <a:r>
              <a:rPr lang="ru-RU" baseline="0" dirty="0"/>
              <a:t> </a:t>
            </a:r>
            <a:r>
              <a:rPr lang="en-US" baseline="0" dirty="0"/>
              <a:t>RIP </a:t>
            </a:r>
            <a:r>
              <a:rPr lang="ru-RU" baseline="0" dirty="0"/>
              <a:t>не было даже аутентификации – роутеры верили всем анонсам от соседей и их легко было обмануть, обрушив маршрутизацию по всей сети или направив нужный трафик в сторону компьютера злоумышленника.</a:t>
            </a:r>
          </a:p>
          <a:p>
            <a:r>
              <a:rPr lang="ru-RU" dirty="0"/>
              <a:t>Недочеты</a:t>
            </a:r>
            <a:r>
              <a:rPr lang="ru-RU" baseline="0" dirty="0"/>
              <a:t> попытались устранить во второй версии протокола. Добавили возможность аутентификации для подтверждения легитимности роутеров в сети, а так же добавили возможность работы с масками подсетей.</a:t>
            </a:r>
            <a:endParaRPr lang="ru-RU" dirty="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20</a:t>
            </a:fld>
            <a:endParaRPr lang="ru-RU"/>
          </a:p>
        </p:txBody>
      </p:sp>
    </p:spTree>
    <p:extLst>
      <p:ext uri="{BB962C8B-B14F-4D97-AF65-F5344CB8AC3E}">
        <p14:creationId xmlns:p14="http://schemas.microsoft.com/office/powerpoint/2010/main" val="2236487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ru-RU" sz="1200" dirty="0"/>
              <a:t>Используя вектор расстояния маршрутизации, каждый маршрутизатор периодически делится своей информацией об известных ему сетях со своими соседями.</a:t>
            </a:r>
          </a:p>
          <a:p>
            <a:pPr marL="0" marR="0" lvl="0" indent="0" algn="l" defTabSz="914377" rtl="0" eaLnBrk="1" fontAlgn="auto" latinLnBrk="0" hangingPunct="1">
              <a:lnSpc>
                <a:spcPct val="100000"/>
              </a:lnSpc>
              <a:spcBef>
                <a:spcPts val="0"/>
              </a:spcBef>
              <a:spcAft>
                <a:spcPts val="0"/>
              </a:spcAft>
              <a:buClrTx/>
              <a:buSzTx/>
              <a:buFontTx/>
              <a:buNone/>
              <a:tabLst/>
              <a:defRPr/>
            </a:pPr>
            <a:r>
              <a:rPr lang="ru-RU" sz="1200" dirty="0"/>
              <a:t>Существует</a:t>
            </a:r>
            <a:r>
              <a:rPr lang="ru-RU" sz="1200" baseline="0" dirty="0"/>
              <a:t> т</a:t>
            </a:r>
            <a:r>
              <a:rPr lang="ru-RU" sz="1200" dirty="0"/>
              <a:t>ри основных принципа процесса обмена информацией:</a:t>
            </a:r>
          </a:p>
          <a:p>
            <a:pPr marL="0" marR="0" lvl="0" indent="0" algn="l" defTabSz="914377" rtl="0" eaLnBrk="1" fontAlgn="auto" latinLnBrk="0" hangingPunct="1">
              <a:lnSpc>
                <a:spcPct val="100000"/>
              </a:lnSpc>
              <a:spcBef>
                <a:spcPts val="0"/>
              </a:spcBef>
              <a:spcAft>
                <a:spcPts val="0"/>
              </a:spcAft>
              <a:buClrTx/>
              <a:buSzTx/>
              <a:buFontTx/>
              <a:buNone/>
              <a:tabLst/>
              <a:defRPr/>
            </a:pPr>
            <a:r>
              <a:rPr lang="ru-RU" sz="1200" dirty="0"/>
              <a:t>Первый</a:t>
            </a:r>
            <a:r>
              <a:rPr lang="ru-RU" sz="1200" baseline="0" dirty="0"/>
              <a:t> --</a:t>
            </a:r>
            <a:r>
              <a:rPr lang="ru-RU" sz="1200" b="0" i="0" u="none" strike="noStrike" kern="1200" dirty="0">
                <a:solidFill>
                  <a:schemeClr val="tx1"/>
                </a:solidFill>
                <a:effectLst/>
                <a:latin typeface="Roboto" panose="02000000000000000000" pitchFamily="2" charset="0"/>
                <a:ea typeface="+mn-ea"/>
                <a:cs typeface="+mn-cs"/>
              </a:rPr>
              <a:t> Распределение информации о существующих</a:t>
            </a:r>
            <a:r>
              <a:rPr lang="ru-RU" sz="1200" b="0" i="0" u="none" strike="noStrike" kern="1200" baseline="0" dirty="0">
                <a:solidFill>
                  <a:schemeClr val="tx1"/>
                </a:solidFill>
                <a:effectLst/>
                <a:latin typeface="Roboto" panose="02000000000000000000" pitchFamily="2" charset="0"/>
                <a:ea typeface="+mn-ea"/>
                <a:cs typeface="+mn-cs"/>
              </a:rPr>
              <a:t> </a:t>
            </a:r>
            <a:r>
              <a:rPr lang="ru-RU" sz="1200" b="0" i="0" u="none" strike="noStrike" kern="1200" dirty="0">
                <a:solidFill>
                  <a:schemeClr val="tx1"/>
                </a:solidFill>
                <a:effectLst/>
                <a:latin typeface="Roboto" panose="02000000000000000000" pitchFamily="2" charset="0"/>
                <a:ea typeface="+mn-ea"/>
                <a:cs typeface="+mn-cs"/>
              </a:rPr>
              <a:t>сетях в автономной системе. Каждый маршрутизатор распределяет информацию об</a:t>
            </a:r>
            <a:r>
              <a:rPr lang="ru-RU" sz="1200" b="0" i="0" u="none" strike="noStrike" kern="1200" baseline="0" dirty="0">
                <a:solidFill>
                  <a:schemeClr val="tx1"/>
                </a:solidFill>
                <a:effectLst/>
                <a:latin typeface="Roboto" panose="02000000000000000000" pitchFamily="2" charset="0"/>
                <a:ea typeface="+mn-ea"/>
                <a:cs typeface="+mn-cs"/>
              </a:rPr>
              <a:t> известных сетях </a:t>
            </a:r>
            <a:r>
              <a:rPr lang="ru-RU" sz="1200" b="0" i="0" u="none" strike="noStrike" kern="1200" dirty="0">
                <a:solidFill>
                  <a:schemeClr val="tx1"/>
                </a:solidFill>
                <a:effectLst/>
                <a:latin typeface="Roboto" panose="02000000000000000000" pitchFamily="2" charset="0"/>
                <a:ea typeface="+mn-ea"/>
                <a:cs typeface="+mn-cs"/>
              </a:rPr>
              <a:t>соседним маршрутизаторам.</a:t>
            </a:r>
          </a:p>
          <a:p>
            <a:pPr lvl="0"/>
            <a:r>
              <a:rPr lang="ru-RU" sz="1200" b="0" i="0" u="none" strike="noStrike" kern="1200" dirty="0">
                <a:solidFill>
                  <a:schemeClr val="tx1"/>
                </a:solidFill>
                <a:effectLst/>
                <a:latin typeface="Roboto" panose="02000000000000000000" pitchFamily="2" charset="0"/>
                <a:ea typeface="+mn-ea"/>
                <a:cs typeface="+mn-cs"/>
              </a:rPr>
              <a:t>Второй -- Распределение только своим соседям. Каждый маршрутизатор посылает свою информацию только к соседям,</a:t>
            </a:r>
            <a:r>
              <a:rPr lang="ru-RU" sz="1200" b="0" i="0" u="none" strike="noStrike" kern="1200" baseline="0" dirty="0">
                <a:solidFill>
                  <a:schemeClr val="tx1"/>
                </a:solidFill>
                <a:effectLst/>
                <a:latin typeface="Roboto" panose="02000000000000000000" pitchFamily="2" charset="0"/>
                <a:ea typeface="+mn-ea"/>
                <a:cs typeface="+mn-cs"/>
              </a:rPr>
              <a:t> а не всем существующим роутерам</a:t>
            </a:r>
            <a:r>
              <a:rPr lang="ru-RU" sz="1200" b="0" i="0" u="none" strike="noStrike" kern="1200" dirty="0">
                <a:solidFill>
                  <a:schemeClr val="tx1"/>
                </a:solidFill>
                <a:effectLst/>
                <a:latin typeface="Roboto" panose="02000000000000000000" pitchFamily="2" charset="0"/>
                <a:ea typeface="+mn-ea"/>
                <a:cs typeface="+mn-cs"/>
              </a:rPr>
              <a:t>. Он посылает информацию</a:t>
            </a:r>
            <a:r>
              <a:rPr lang="ru-RU" sz="1200" b="0" i="0" u="none" strike="noStrike" kern="1200" baseline="0" dirty="0">
                <a:solidFill>
                  <a:schemeClr val="tx1"/>
                </a:solidFill>
                <a:effectLst/>
                <a:latin typeface="Roboto" panose="02000000000000000000" pitchFamily="2" charset="0"/>
                <a:ea typeface="+mn-ea"/>
                <a:cs typeface="+mn-cs"/>
              </a:rPr>
              <a:t> </a:t>
            </a:r>
            <a:r>
              <a:rPr lang="ru-RU" sz="1200" b="0" i="0" u="none" strike="noStrike" kern="1200" dirty="0">
                <a:solidFill>
                  <a:schemeClr val="tx1"/>
                </a:solidFill>
                <a:effectLst/>
                <a:latin typeface="Roboto" panose="02000000000000000000" pitchFamily="2" charset="0"/>
                <a:ea typeface="+mn-ea"/>
                <a:cs typeface="+mn-cs"/>
              </a:rPr>
              <a:t>через все свои подключенные интерфейсы.</a:t>
            </a:r>
          </a:p>
          <a:p>
            <a:r>
              <a:rPr lang="ru-RU" sz="1200" b="0" i="0" kern="1200" dirty="0">
                <a:solidFill>
                  <a:schemeClr val="tx1"/>
                </a:solidFill>
                <a:effectLst/>
                <a:latin typeface="Roboto" panose="02000000000000000000" pitchFamily="2" charset="0"/>
                <a:ea typeface="+mn-ea"/>
                <a:cs typeface="+mn-cs"/>
              </a:rPr>
              <a:t>И третий</a:t>
            </a:r>
            <a:r>
              <a:rPr lang="ru-RU" sz="1200" b="0" i="0" kern="1200" baseline="0" dirty="0">
                <a:solidFill>
                  <a:schemeClr val="tx1"/>
                </a:solidFill>
                <a:effectLst/>
                <a:latin typeface="Roboto" panose="02000000000000000000" pitchFamily="2" charset="0"/>
                <a:ea typeface="+mn-ea"/>
                <a:cs typeface="+mn-cs"/>
              </a:rPr>
              <a:t> -- </a:t>
            </a:r>
            <a:r>
              <a:rPr lang="ru-RU" sz="1200" b="0" i="0" kern="1200" dirty="0">
                <a:solidFill>
                  <a:schemeClr val="tx1"/>
                </a:solidFill>
                <a:effectLst/>
                <a:latin typeface="Roboto" panose="02000000000000000000" pitchFamily="2" charset="0"/>
                <a:ea typeface="+mn-ea"/>
                <a:cs typeface="+mn-cs"/>
              </a:rPr>
              <a:t>Распределение через регулярные интервалы. Каждый маршрутизатор посылает свою информацию соседним роутерам через фиксированные интервалы, в протоколе </a:t>
            </a:r>
            <a:r>
              <a:rPr lang="en-US" sz="1200" b="0" i="0" kern="1200" dirty="0">
                <a:solidFill>
                  <a:schemeClr val="tx1"/>
                </a:solidFill>
                <a:effectLst/>
                <a:latin typeface="Roboto" panose="02000000000000000000" pitchFamily="2" charset="0"/>
                <a:ea typeface="+mn-ea"/>
                <a:cs typeface="+mn-cs"/>
              </a:rPr>
              <a:t>RIP </a:t>
            </a:r>
            <a:r>
              <a:rPr lang="ru-RU" sz="1200" b="0" i="0" kern="1200" dirty="0">
                <a:solidFill>
                  <a:schemeClr val="tx1"/>
                </a:solidFill>
                <a:effectLst/>
                <a:latin typeface="Roboto" panose="02000000000000000000" pitchFamily="2" charset="0"/>
                <a:ea typeface="+mn-ea"/>
                <a:cs typeface="+mn-cs"/>
              </a:rPr>
              <a:t>это каждые 30 секунд</a:t>
            </a:r>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21</a:t>
            </a:fld>
            <a:endParaRPr lang="ru-RU"/>
          </a:p>
        </p:txBody>
      </p:sp>
    </p:spTree>
    <p:extLst>
      <p:ext uri="{BB962C8B-B14F-4D97-AF65-F5344CB8AC3E}">
        <p14:creationId xmlns:p14="http://schemas.microsoft.com/office/powerpoint/2010/main" val="548345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Когда на роутерах</a:t>
            </a:r>
            <a:r>
              <a:rPr lang="ru-RU" baseline="0" dirty="0"/>
              <a:t> включен протокол динамической маршрутизации, они постоянно обмениваются информацией о том, какие маршруты в какие сети знают. Маршруты могут быть как с большой метрикой, так и с маленькой. Логично, что для оптимальной работы сети нужно выделить те маршруты, метрика которых минимальна. Поэтому если изначально роутер узнал о том, что до одной сети можно добраться с помощью пяти </a:t>
            </a:r>
            <a:r>
              <a:rPr lang="ru-RU" baseline="0" dirty="0" err="1"/>
              <a:t>хопов</a:t>
            </a:r>
            <a:r>
              <a:rPr lang="ru-RU" baseline="0" dirty="0"/>
              <a:t>, а потом его сосед прислал ему обновление, содержащее информацию о достижимости этой сети через два хопа, то роутер должен обновить свою таблицу маршрутизации. Он удалит изначальный длинный маршрут, заменив его более коротким.</a:t>
            </a:r>
            <a:endParaRPr lang="ru-RU" dirty="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22</a:t>
            </a:fld>
            <a:endParaRPr lang="ru-RU"/>
          </a:p>
        </p:txBody>
      </p:sp>
    </p:spTree>
    <p:extLst>
      <p:ext uri="{BB962C8B-B14F-4D97-AF65-F5344CB8AC3E}">
        <p14:creationId xmlns:p14="http://schemas.microsoft.com/office/powerpoint/2010/main" val="305666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Каждая таблица маршрутизации обновляется по сигналу RIP-сообщения, используя определенный RIP-алгоритм обновления.</a:t>
            </a:r>
          </a:p>
          <a:p>
            <a:r>
              <a:rPr lang="ru-RU" dirty="0"/>
              <a:t>У</a:t>
            </a:r>
            <a:r>
              <a:rPr lang="ru-RU" baseline="0" dirty="0"/>
              <a:t> протокола </a:t>
            </a:r>
            <a:r>
              <a:rPr lang="en-US" baseline="0" dirty="0"/>
              <a:t>RIP </a:t>
            </a:r>
            <a:r>
              <a:rPr lang="ru-RU" baseline="0" dirty="0"/>
              <a:t>стандартизованы сообщения, которые роутер отправляет своим соседям с целью поделиться знанием о тех или иных сетях. Рассмотрим заголовки такого сообщения.</a:t>
            </a:r>
          </a:p>
          <a:p>
            <a:pPr lvl="0"/>
            <a:r>
              <a:rPr lang="ru-RU" sz="1200" b="0" i="0" u="none" strike="noStrike" kern="1200" dirty="0">
                <a:solidFill>
                  <a:schemeClr val="tx1"/>
                </a:solidFill>
                <a:effectLst/>
                <a:latin typeface="Roboto" panose="02000000000000000000" pitchFamily="2" charset="0"/>
                <a:ea typeface="+mn-ea"/>
                <a:cs typeface="+mn-cs"/>
              </a:rPr>
              <a:t>Команда. Это поле длиной 8 бит задает тип сообщения: запрос (1) или ответ (2).</a:t>
            </a:r>
          </a:p>
          <a:p>
            <a:pPr lvl="0"/>
            <a:r>
              <a:rPr lang="ru-RU" sz="1200" b="0" i="0" u="none" strike="noStrike" kern="1200" dirty="0">
                <a:solidFill>
                  <a:schemeClr val="tx1"/>
                </a:solidFill>
                <a:effectLst/>
                <a:latin typeface="Roboto" panose="02000000000000000000" pitchFamily="2" charset="0"/>
                <a:ea typeface="+mn-ea"/>
                <a:cs typeface="+mn-cs"/>
              </a:rPr>
              <a:t>Версия. Это поле длиной 8 бит определяет версию протокола </a:t>
            </a:r>
            <a:r>
              <a:rPr lang="en-US" sz="1200" b="0" i="0" u="none" strike="noStrike" kern="1200" dirty="0">
                <a:solidFill>
                  <a:schemeClr val="tx1"/>
                </a:solidFill>
                <a:effectLst/>
                <a:latin typeface="Roboto" panose="02000000000000000000" pitchFamily="2" charset="0"/>
                <a:ea typeface="+mn-ea"/>
                <a:cs typeface="+mn-cs"/>
              </a:rPr>
              <a:t>RIP</a:t>
            </a:r>
            <a:r>
              <a:rPr lang="ru-RU" sz="1200" b="0" i="0" u="none" strike="noStrike" kern="1200" dirty="0">
                <a:solidFill>
                  <a:schemeClr val="tx1"/>
                </a:solidFill>
                <a:effectLst/>
                <a:latin typeface="Roboto" panose="02000000000000000000" pitchFamily="2" charset="0"/>
                <a:ea typeface="+mn-ea"/>
                <a:cs typeface="+mn-cs"/>
              </a:rPr>
              <a:t>.  </a:t>
            </a:r>
          </a:p>
          <a:p>
            <a:pPr lvl="0"/>
            <a:r>
              <a:rPr lang="ru-RU" sz="1200" b="0" i="0" u="none" strike="noStrike" kern="1200" dirty="0">
                <a:solidFill>
                  <a:schemeClr val="tx1"/>
                </a:solidFill>
                <a:effectLst/>
                <a:latin typeface="Roboto" panose="02000000000000000000" pitchFamily="2" charset="0"/>
                <a:ea typeface="+mn-ea"/>
                <a:cs typeface="+mn-cs"/>
              </a:rPr>
              <a:t>Семейство. Это поле длиной</a:t>
            </a:r>
            <a:r>
              <a:rPr lang="ru-RU" sz="1200" b="0" i="0" u="none" strike="noStrike" kern="1200" baseline="0" dirty="0">
                <a:solidFill>
                  <a:schemeClr val="tx1"/>
                </a:solidFill>
                <a:effectLst/>
                <a:latin typeface="Roboto" panose="02000000000000000000" pitchFamily="2" charset="0"/>
                <a:ea typeface="+mn-ea"/>
                <a:cs typeface="+mn-cs"/>
              </a:rPr>
              <a:t> </a:t>
            </a:r>
            <a:r>
              <a:rPr lang="ru-RU" sz="1200" b="0" i="0" u="none" strike="noStrike" kern="1200" dirty="0">
                <a:solidFill>
                  <a:schemeClr val="tx1"/>
                </a:solidFill>
                <a:effectLst/>
                <a:latin typeface="Roboto" panose="02000000000000000000" pitchFamily="2" charset="0"/>
                <a:ea typeface="+mn-ea"/>
                <a:cs typeface="+mn-cs"/>
              </a:rPr>
              <a:t>16 бит определяет семейство используемых протоколов. Для TCP/IP значение равно 2.</a:t>
            </a:r>
          </a:p>
          <a:p>
            <a:pPr lvl="0"/>
            <a:r>
              <a:rPr lang="ru-RU" sz="1200" b="0" i="0" u="none" strike="noStrike" kern="1200" dirty="0">
                <a:solidFill>
                  <a:schemeClr val="tx1"/>
                </a:solidFill>
                <a:effectLst/>
                <a:latin typeface="Roboto" panose="02000000000000000000" pitchFamily="2" charset="0"/>
                <a:ea typeface="+mn-ea"/>
                <a:cs typeface="+mn-cs"/>
              </a:rPr>
              <a:t>Адрес сети. Поле адрес определяет адрес пункта назначения. RIP отводит 14 байт для этого поля в приложении к любым протоколам. Однако IP в настоящее время использует только 4 байта. Остаток адреса заполняется нулями.</a:t>
            </a:r>
          </a:p>
          <a:p>
            <a:pPr lvl="0"/>
            <a:r>
              <a:rPr lang="ru-RU" sz="1200" b="0" i="0" u="none" strike="noStrike" kern="1200" dirty="0">
                <a:solidFill>
                  <a:schemeClr val="tx1"/>
                </a:solidFill>
                <a:effectLst/>
                <a:latin typeface="Roboto" panose="02000000000000000000" pitchFamily="2" charset="0"/>
                <a:ea typeface="+mn-ea"/>
                <a:cs typeface="+mn-cs"/>
              </a:rPr>
              <a:t>Расстояние. Это поле длиной 32 бита определяет расстояние до</a:t>
            </a:r>
            <a:r>
              <a:rPr lang="ru-RU" sz="1200" b="0" i="0" u="none" strike="noStrike" kern="1200" baseline="0" dirty="0">
                <a:solidFill>
                  <a:schemeClr val="tx1"/>
                </a:solidFill>
                <a:effectLst/>
                <a:latin typeface="Roboto" panose="02000000000000000000" pitchFamily="2" charset="0"/>
                <a:ea typeface="+mn-ea"/>
                <a:cs typeface="+mn-cs"/>
              </a:rPr>
              <a:t> </a:t>
            </a:r>
            <a:r>
              <a:rPr lang="ru-RU" sz="1200" b="0" i="0" u="none" strike="noStrike" kern="1200" dirty="0">
                <a:solidFill>
                  <a:schemeClr val="tx1"/>
                </a:solidFill>
                <a:effectLst/>
                <a:latin typeface="Roboto" panose="02000000000000000000" pitchFamily="2" charset="0"/>
                <a:ea typeface="+mn-ea"/>
                <a:cs typeface="+mn-cs"/>
              </a:rPr>
              <a:t>сети назначения, которая объявлена в поле адрес сети.</a:t>
            </a:r>
          </a:p>
          <a:p>
            <a:pPr lvl="0"/>
            <a:endParaRPr lang="ru-RU" sz="1200" b="0" i="0" u="none" strike="noStrike" kern="1200" dirty="0">
              <a:solidFill>
                <a:schemeClr val="tx1"/>
              </a:solidFill>
              <a:effectLst/>
              <a:latin typeface="Roboto" panose="02000000000000000000" pitchFamily="2" charset="0"/>
              <a:ea typeface="+mn-ea"/>
              <a:cs typeface="+mn-cs"/>
            </a:endParaRPr>
          </a:p>
          <a:p>
            <a:r>
              <a:rPr lang="ru-RU" dirty="0"/>
              <a:t>Рассмотрим новые заголовки,</a:t>
            </a:r>
            <a:r>
              <a:rPr lang="ru-RU" baseline="0" dirty="0"/>
              <a:t> появившиеся во второй версии протокола </a:t>
            </a:r>
            <a:r>
              <a:rPr lang="en-US" baseline="0" dirty="0"/>
              <a:t>RIP:</a:t>
            </a:r>
            <a:endParaRPr lang="ru-RU" dirty="0"/>
          </a:p>
          <a:p>
            <a:pPr lvl="0"/>
            <a:r>
              <a:rPr lang="ru-RU" sz="1200" b="0" i="0" u="none" strike="noStrike" kern="1200" dirty="0">
                <a:solidFill>
                  <a:schemeClr val="tx1"/>
                </a:solidFill>
                <a:effectLst/>
                <a:latin typeface="Roboto" panose="02000000000000000000" pitchFamily="2" charset="0"/>
                <a:ea typeface="+mn-ea"/>
                <a:cs typeface="+mn-cs"/>
              </a:rPr>
              <a:t>Тэг маршрута. Это поле переносит такую информацию, как номер автономной системы. Он может использоваться для обеспечения возможности RIP получать информацию от внешнего протокола маршрутизации.</a:t>
            </a:r>
          </a:p>
          <a:p>
            <a:pPr lvl="0"/>
            <a:r>
              <a:rPr lang="ru-RU" sz="1200" b="0" i="0" u="none" strike="noStrike" kern="1200" dirty="0">
                <a:solidFill>
                  <a:schemeClr val="tx1"/>
                </a:solidFill>
                <a:effectLst/>
                <a:latin typeface="Roboto" panose="02000000000000000000" pitchFamily="2" charset="0"/>
                <a:ea typeface="+mn-ea"/>
                <a:cs typeface="+mn-cs"/>
              </a:rPr>
              <a:t>Маска подсети. Это поле в 4 байта, которое несет маску к подсети (или префикс). Это означает, что RIP2 поддерживает классическую адресацию и бесклассовую </a:t>
            </a:r>
            <a:r>
              <a:rPr lang="ru-RU" sz="1200" b="0" i="0" u="none" strike="noStrike" kern="1200" dirty="0" err="1">
                <a:solidFill>
                  <a:schemeClr val="tx1"/>
                </a:solidFill>
                <a:effectLst/>
                <a:latin typeface="Roboto" panose="02000000000000000000" pitchFamily="2" charset="0"/>
                <a:ea typeface="+mn-ea"/>
                <a:cs typeface="+mn-cs"/>
              </a:rPr>
              <a:t>междоменную</a:t>
            </a:r>
            <a:r>
              <a:rPr lang="ru-RU" sz="1200" b="0" i="0" u="none" strike="noStrike" kern="1200" dirty="0">
                <a:solidFill>
                  <a:schemeClr val="tx1"/>
                </a:solidFill>
                <a:effectLst/>
                <a:latin typeface="Roboto" panose="02000000000000000000" pitchFamily="2" charset="0"/>
                <a:ea typeface="+mn-ea"/>
                <a:cs typeface="+mn-cs"/>
              </a:rPr>
              <a:t> маршрутизацию CIDR (</a:t>
            </a:r>
            <a:r>
              <a:rPr lang="ru-RU" sz="1200" b="0" i="0" u="none" strike="noStrike" kern="1200" dirty="0" err="1">
                <a:solidFill>
                  <a:schemeClr val="tx1"/>
                </a:solidFill>
                <a:effectLst/>
                <a:latin typeface="Roboto" panose="02000000000000000000" pitchFamily="2" charset="0"/>
                <a:ea typeface="+mn-ea"/>
                <a:cs typeface="+mn-cs"/>
              </a:rPr>
              <a:t>Classless</a:t>
            </a:r>
            <a:r>
              <a:rPr lang="ru-RU" sz="1200" b="0" i="0" u="none" strike="noStrike" kern="1200" dirty="0">
                <a:solidFill>
                  <a:schemeClr val="tx1"/>
                </a:solidFill>
                <a:effectLst/>
                <a:latin typeface="Roboto" panose="02000000000000000000" pitchFamily="2" charset="0"/>
                <a:ea typeface="+mn-ea"/>
                <a:cs typeface="+mn-cs"/>
              </a:rPr>
              <a:t> </a:t>
            </a:r>
            <a:r>
              <a:rPr lang="ru-RU" sz="1200" b="0" i="0" u="none" strike="noStrike" kern="1200" dirty="0" err="1">
                <a:solidFill>
                  <a:schemeClr val="tx1"/>
                </a:solidFill>
                <a:effectLst/>
                <a:latin typeface="Roboto" panose="02000000000000000000" pitchFamily="2" charset="0"/>
                <a:ea typeface="+mn-ea"/>
                <a:cs typeface="+mn-cs"/>
              </a:rPr>
              <a:t>Inter</a:t>
            </a:r>
            <a:r>
              <a:rPr lang="ru-RU" sz="1200" b="0" i="0" u="none" strike="noStrike" kern="1200" dirty="0">
                <a:solidFill>
                  <a:schemeClr val="tx1"/>
                </a:solidFill>
                <a:effectLst/>
                <a:latin typeface="Roboto" panose="02000000000000000000" pitchFamily="2" charset="0"/>
                <a:ea typeface="+mn-ea"/>
                <a:cs typeface="+mn-cs"/>
              </a:rPr>
              <a:t> </a:t>
            </a:r>
            <a:r>
              <a:rPr lang="ru-RU" sz="1200" b="0" i="0" u="none" strike="noStrike" kern="1200" dirty="0" err="1">
                <a:solidFill>
                  <a:schemeClr val="tx1"/>
                </a:solidFill>
                <a:effectLst/>
                <a:latin typeface="Roboto" panose="02000000000000000000" pitchFamily="2" charset="0"/>
                <a:ea typeface="+mn-ea"/>
                <a:cs typeface="+mn-cs"/>
              </a:rPr>
              <a:t>Domain</a:t>
            </a:r>
            <a:r>
              <a:rPr lang="ru-RU" sz="1200" b="0" i="0" u="none" strike="noStrike" kern="1200" dirty="0">
                <a:solidFill>
                  <a:schemeClr val="tx1"/>
                </a:solidFill>
                <a:effectLst/>
                <a:latin typeface="Roboto" panose="02000000000000000000" pitchFamily="2" charset="0"/>
                <a:ea typeface="+mn-ea"/>
                <a:cs typeface="+mn-cs"/>
              </a:rPr>
              <a:t> </a:t>
            </a:r>
            <a:r>
              <a:rPr lang="ru-RU" sz="1200" b="0" i="0" u="none" strike="noStrike" kern="1200" dirty="0" err="1">
                <a:solidFill>
                  <a:schemeClr val="tx1"/>
                </a:solidFill>
                <a:effectLst/>
                <a:latin typeface="Roboto" panose="02000000000000000000" pitchFamily="2" charset="0"/>
                <a:ea typeface="+mn-ea"/>
                <a:cs typeface="+mn-cs"/>
              </a:rPr>
              <a:t>Routing</a:t>
            </a:r>
            <a:r>
              <a:rPr lang="ru-RU" sz="1200" b="0" i="0" u="none" strike="noStrike" kern="1200" dirty="0">
                <a:solidFill>
                  <a:schemeClr val="tx1"/>
                </a:solidFill>
                <a:effectLst/>
                <a:latin typeface="Roboto" panose="02000000000000000000" pitchFamily="2" charset="0"/>
                <a:ea typeface="+mn-ea"/>
                <a:cs typeface="+mn-cs"/>
              </a:rPr>
              <a:t>).</a:t>
            </a:r>
          </a:p>
          <a:p>
            <a:pPr lvl="0"/>
            <a:r>
              <a:rPr lang="ru-RU" sz="1200" b="0" i="0" u="none" strike="noStrike" kern="1200" dirty="0">
                <a:solidFill>
                  <a:schemeClr val="tx1"/>
                </a:solidFill>
                <a:effectLst/>
                <a:latin typeface="Roboto" panose="02000000000000000000" pitchFamily="2" charset="0"/>
                <a:ea typeface="+mn-ea"/>
                <a:cs typeface="+mn-cs"/>
              </a:rPr>
              <a:t>Адрес следующего участка. Он используется, например, если две автономных системы вместе используют одну сеть. По этому сообщению можно определить маршрутизатор той же самой системы или другой автономной системы, к которому должен пройти пакет.</a:t>
            </a:r>
          </a:p>
          <a:p>
            <a:pPr lvl="0"/>
            <a:endParaRPr lang="ru-RU" sz="1200" b="0" i="0" u="none" strike="noStrike" kern="1200" dirty="0">
              <a:solidFill>
                <a:schemeClr val="tx1"/>
              </a:solidFill>
              <a:effectLst/>
              <a:latin typeface="Roboto" panose="02000000000000000000" pitchFamily="2" charset="0"/>
              <a:ea typeface="+mn-ea"/>
              <a:cs typeface="+mn-cs"/>
            </a:endParaRPr>
          </a:p>
          <a:p>
            <a:endParaRPr lang="ru-RU" dirty="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23</a:t>
            </a:fld>
            <a:endParaRPr lang="ru-RU"/>
          </a:p>
        </p:txBody>
      </p:sp>
    </p:spTree>
    <p:extLst>
      <p:ext uri="{BB962C8B-B14F-4D97-AF65-F5344CB8AC3E}">
        <p14:creationId xmlns:p14="http://schemas.microsoft.com/office/powerpoint/2010/main" val="3056663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При</a:t>
            </a:r>
            <a:r>
              <a:rPr lang="ru-RU" baseline="0" dirty="0"/>
              <a:t> использовании аутентификации в сообщении </a:t>
            </a:r>
            <a:r>
              <a:rPr lang="en-US" baseline="0" dirty="0"/>
              <a:t>RIP </a:t>
            </a:r>
            <a:r>
              <a:rPr lang="ru-RU" baseline="0" dirty="0"/>
              <a:t>используются дополнительные поля, которые можно увидеть на рисунке.</a:t>
            </a:r>
          </a:p>
          <a:p>
            <a:r>
              <a:rPr lang="ru-RU" dirty="0"/>
              <a:t>Поле «Тег маршрута» переименовывается в поле «Тип аутентификации», которое для аутентификации по паролю принимает значение, равное 2. Далее следуют 16 байтов информации, содержащие пароль. Если пароль занимает менее 16 байт, он дополняется нулями. Если же пароль имеет длину более 16 байт, для аутентификации используются первые 16 байт.</a:t>
            </a:r>
          </a:p>
          <a:p>
            <a:r>
              <a:rPr lang="ru-RU" dirty="0"/>
              <a:t>Изначально</a:t>
            </a:r>
            <a:r>
              <a:rPr lang="ru-RU" baseline="0" dirty="0"/>
              <a:t> использовались текстовые пароли для аутентификации, которые легко было перехватить. Потом ввели возможность аутентификации по </a:t>
            </a:r>
            <a:r>
              <a:rPr lang="ru-RU" baseline="0" dirty="0" err="1"/>
              <a:t>хешу</a:t>
            </a:r>
            <a:r>
              <a:rPr lang="ru-RU" baseline="0" dirty="0"/>
              <a:t> пароля.</a:t>
            </a:r>
          </a:p>
          <a:p>
            <a:pPr marL="0" marR="0" indent="0" algn="l" defTabSz="914377" rtl="0" eaLnBrk="1" fontAlgn="auto" latinLnBrk="0" hangingPunct="1">
              <a:lnSpc>
                <a:spcPct val="100000"/>
              </a:lnSpc>
              <a:spcBef>
                <a:spcPts val="0"/>
              </a:spcBef>
              <a:spcAft>
                <a:spcPts val="0"/>
              </a:spcAft>
              <a:buClrTx/>
              <a:buSzTx/>
              <a:buFontTx/>
              <a:buNone/>
              <a:tabLst/>
              <a:defRPr/>
            </a:pPr>
            <a:r>
              <a:rPr lang="ru-RU" dirty="0"/>
              <a:t>Но</a:t>
            </a:r>
            <a:r>
              <a:rPr lang="ru-RU" baseline="0" dirty="0"/>
              <a:t> даже такие технологии не спасли протокол </a:t>
            </a:r>
            <a:r>
              <a:rPr lang="en-US" baseline="0" dirty="0"/>
              <a:t>RIP. </a:t>
            </a:r>
            <a:r>
              <a:rPr lang="ru-RU" baseline="0" dirty="0"/>
              <a:t>Сейчас он уже почти не используется ввиду большого количества недостатков.</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24</a:t>
            </a:fld>
            <a:endParaRPr lang="ru-RU"/>
          </a:p>
        </p:txBody>
      </p:sp>
    </p:spTree>
    <p:extLst>
      <p:ext uri="{BB962C8B-B14F-4D97-AF65-F5344CB8AC3E}">
        <p14:creationId xmlns:p14="http://schemas.microsoft.com/office/powerpoint/2010/main" val="1754542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a:solidFill>
                  <a:schemeClr val="tx1"/>
                </a:solidFill>
                <a:effectLst/>
                <a:latin typeface="+mn-lt"/>
                <a:ea typeface="+mn-ea"/>
                <a:cs typeface="+mn-cs"/>
              </a:rPr>
              <a:t>Сетевой уровень</a:t>
            </a:r>
            <a:r>
              <a:rPr lang="ru-RU" sz="1200" b="0" i="0" kern="1200" dirty="0">
                <a:solidFill>
                  <a:schemeClr val="tx1"/>
                </a:solidFill>
                <a:effectLst/>
                <a:latin typeface="+mn-lt"/>
                <a:ea typeface="+mn-ea"/>
                <a:cs typeface="+mn-cs"/>
              </a:rPr>
              <a:t> — 3-й уровень </a:t>
            </a:r>
            <a:r>
              <a:rPr lang="ru-RU" sz="1200" b="0" i="0" u="none" strike="noStrike" kern="1200" dirty="0">
                <a:solidFill>
                  <a:schemeClr val="tx1"/>
                </a:solidFill>
                <a:effectLst/>
                <a:latin typeface="+mn-lt"/>
                <a:ea typeface="+mn-ea"/>
                <a:cs typeface="+mn-cs"/>
              </a:rPr>
              <a:t>сетевой модели OSI</a:t>
            </a:r>
            <a:r>
              <a:rPr lang="ru-RU" sz="1200" b="0" i="0" kern="1200" dirty="0">
                <a:solidFill>
                  <a:schemeClr val="tx1"/>
                </a:solidFill>
                <a:effectLst/>
                <a:latin typeface="+mn-lt"/>
                <a:ea typeface="+mn-ea"/>
                <a:cs typeface="+mn-cs"/>
              </a:rPr>
              <a:t>, предназначается для определения пути передачи данных.</a:t>
            </a:r>
          </a:p>
          <a:p>
            <a:endParaRPr lang="en-US" sz="1200" b="0" i="0" kern="1200" dirty="0">
              <a:solidFill>
                <a:schemeClr val="tx1"/>
              </a:solidFill>
              <a:effectLst/>
              <a:latin typeface="+mn-lt"/>
              <a:ea typeface="+mn-ea"/>
              <a:cs typeface="+mn-cs"/>
            </a:endParaRPr>
          </a:p>
          <a:p>
            <a:r>
              <a:rPr lang="ru-RU" sz="1200" b="1" i="0" kern="1200" dirty="0">
                <a:solidFill>
                  <a:schemeClr val="tx1"/>
                </a:solidFill>
                <a:effectLst/>
                <a:latin typeface="+mn-lt"/>
                <a:ea typeface="+mn-ea"/>
                <a:cs typeface="+mn-cs"/>
              </a:rPr>
              <a:t>IP</a:t>
            </a:r>
            <a:r>
              <a:rPr lang="ru-RU" sz="1200" b="0" i="0" kern="1200" dirty="0">
                <a:solidFill>
                  <a:schemeClr val="tx1"/>
                </a:solidFill>
                <a:effectLst/>
                <a:latin typeface="+mn-lt"/>
                <a:ea typeface="+mn-ea"/>
                <a:cs typeface="+mn-cs"/>
              </a:rPr>
              <a:t> (интернет протокол) - отвечает за передачу пакета данных от узла к узлу. </a:t>
            </a:r>
            <a:endParaRPr lang="en-US" sz="1200" b="0" i="0" kern="1200" dirty="0">
              <a:solidFill>
                <a:schemeClr val="tx1"/>
              </a:solidFill>
              <a:effectLst/>
              <a:latin typeface="+mn-lt"/>
              <a:ea typeface="+mn-ea"/>
              <a:cs typeface="+mn-cs"/>
            </a:endParaRPr>
          </a:p>
          <a:p>
            <a:endParaRPr lang="en-US" dirty="0"/>
          </a:p>
          <a:p>
            <a:r>
              <a:rPr lang="ru-RU" sz="1200" b="1" i="0" kern="1200" dirty="0">
                <a:solidFill>
                  <a:schemeClr val="tx1"/>
                </a:solidFill>
                <a:effectLst/>
                <a:latin typeface="+mn-lt"/>
                <a:ea typeface="+mn-ea"/>
                <a:cs typeface="+mn-cs"/>
              </a:rPr>
              <a:t>ICMP, </a:t>
            </a:r>
            <a:r>
              <a:rPr lang="ru-RU" sz="1200" b="0" i="0" kern="1200" dirty="0">
                <a:solidFill>
                  <a:schemeClr val="tx1"/>
                </a:solidFill>
                <a:effectLst/>
                <a:latin typeface="+mn-lt"/>
                <a:ea typeface="+mn-ea"/>
                <a:cs typeface="+mn-cs"/>
              </a:rPr>
              <a:t>который расшифровывается как </a:t>
            </a:r>
            <a:r>
              <a:rPr lang="ru-RU" sz="1200" b="1" i="0" kern="1200" dirty="0" err="1">
                <a:solidFill>
                  <a:schemeClr val="tx1"/>
                </a:solidFill>
                <a:effectLst/>
                <a:latin typeface="+mn-lt"/>
                <a:ea typeface="+mn-ea"/>
                <a:cs typeface="+mn-cs"/>
              </a:rPr>
              <a:t>Internet</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Control</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Message</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Protocol</a:t>
            </a:r>
            <a:r>
              <a:rPr lang="ru-RU" sz="1200" b="0" i="0" kern="1200" dirty="0">
                <a:solidFill>
                  <a:schemeClr val="tx1"/>
                </a:solidFill>
                <a:effectLst/>
                <a:latin typeface="+mn-lt"/>
                <a:ea typeface="+mn-ea"/>
                <a:cs typeface="+mn-cs"/>
              </a:rPr>
              <a:t> это протокол </a:t>
            </a:r>
            <a:r>
              <a:rPr lang="ru-RU" sz="1200" b="0" i="0" u="none" strike="noStrike" kern="1200" dirty="0">
                <a:solidFill>
                  <a:schemeClr val="tx1"/>
                </a:solidFill>
                <a:effectLst/>
                <a:latin typeface="+mn-lt"/>
                <a:ea typeface="+mn-ea"/>
                <a:cs typeface="+mn-cs"/>
              </a:rPr>
              <a:t>третьего уровня модели OSI</a:t>
            </a:r>
            <a:r>
              <a:rPr lang="ru-RU" sz="1200" b="0" i="0" kern="1200" dirty="0">
                <a:solidFill>
                  <a:schemeClr val="tx1"/>
                </a:solidFill>
                <a:effectLst/>
                <a:latin typeface="+mn-lt"/>
                <a:ea typeface="+mn-ea"/>
                <a:cs typeface="+mn-cs"/>
              </a:rPr>
              <a:t>, который используется для диагностики проблем со связностью в сети. Говоря простым языком, ICMP помогает определить может ли достичь пакет адреса назначения в установленные временные рамки.</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ru-RU" sz="1200" b="1" i="0" kern="1200" dirty="0">
                <a:solidFill>
                  <a:schemeClr val="tx1"/>
                </a:solidFill>
                <a:effectLst/>
                <a:latin typeface="+mn-lt"/>
                <a:ea typeface="+mn-ea"/>
                <a:cs typeface="+mn-cs"/>
              </a:rPr>
              <a:t>IGMP</a:t>
            </a:r>
            <a:r>
              <a:rPr lang="ru-RU" sz="1200" b="0" i="0" kern="1200" dirty="0">
                <a:solidFill>
                  <a:schemeClr val="tx1"/>
                </a:solidFill>
                <a:effectLst/>
                <a:latin typeface="+mn-lt"/>
                <a:ea typeface="+mn-ea"/>
                <a:cs typeface="+mn-cs"/>
              </a:rPr>
              <a:t> (англ. </a:t>
            </a:r>
            <a:r>
              <a:rPr lang="ru-RU" sz="1200" b="1" i="0" kern="1200" dirty="0" err="1">
                <a:solidFill>
                  <a:schemeClr val="tx1"/>
                </a:solidFill>
                <a:effectLst/>
                <a:latin typeface="+mn-lt"/>
                <a:ea typeface="+mn-ea"/>
                <a:cs typeface="+mn-cs"/>
              </a:rPr>
              <a:t>Internet</a:t>
            </a:r>
            <a:r>
              <a:rPr lang="ru-RU" sz="1200" b="0"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Group</a:t>
            </a:r>
            <a:r>
              <a:rPr lang="ru-RU" sz="1200" b="0"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Management</a:t>
            </a:r>
            <a:r>
              <a:rPr lang="ru-RU" sz="1200" b="0"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Protocol</a:t>
            </a:r>
            <a:r>
              <a:rPr lang="ru-RU" sz="1200" b="0" i="0" kern="1200" dirty="0">
                <a:solidFill>
                  <a:schemeClr val="tx1"/>
                </a:solidFill>
                <a:effectLst/>
                <a:latin typeface="+mn-lt"/>
                <a:ea typeface="+mn-ea"/>
                <a:cs typeface="+mn-cs"/>
              </a:rPr>
              <a:t> — протокол управления группами Интернета) — протокол управления групповой (</a:t>
            </a:r>
            <a:r>
              <a:rPr lang="ru-RU" sz="1200" b="0" i="0" kern="1200" dirty="0" err="1">
                <a:solidFill>
                  <a:schemeClr val="tx1"/>
                </a:solidFill>
                <a:effectLst/>
                <a:latin typeface="+mn-lt"/>
                <a:ea typeface="+mn-ea"/>
                <a:cs typeface="+mn-cs"/>
              </a:rPr>
              <a:t>multicast</a:t>
            </a:r>
            <a:r>
              <a:rPr lang="ru-RU" sz="1200" b="0" i="0" kern="1200" dirty="0">
                <a:solidFill>
                  <a:schemeClr val="tx1"/>
                </a:solidFill>
                <a:effectLst/>
                <a:latin typeface="+mn-lt"/>
                <a:ea typeface="+mn-ea"/>
                <a:cs typeface="+mn-cs"/>
              </a:rPr>
              <a:t>) передачей данных в сетях, основанных на протоколе IP. </a:t>
            </a:r>
            <a:r>
              <a:rPr lang="ru-RU" sz="1200" b="1" i="0" kern="1200" dirty="0">
                <a:solidFill>
                  <a:schemeClr val="tx1"/>
                </a:solidFill>
                <a:effectLst/>
                <a:latin typeface="+mn-lt"/>
                <a:ea typeface="+mn-ea"/>
                <a:cs typeface="+mn-cs"/>
              </a:rPr>
              <a:t>IGMP</a:t>
            </a:r>
            <a:r>
              <a:rPr lang="ru-RU" sz="1200" b="0" i="0" kern="1200" dirty="0">
                <a:solidFill>
                  <a:schemeClr val="tx1"/>
                </a:solidFill>
                <a:effectLst/>
                <a:latin typeface="+mn-lt"/>
                <a:ea typeface="+mn-ea"/>
                <a:cs typeface="+mn-cs"/>
              </a:rPr>
              <a:t> используется маршрутизаторами и IP-узлами для организации сетевых устройств в группы. Этот протокол является частью спецификации групповой передачи пакетов в IP-сетях.</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Distance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Vector</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Multicast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Routing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Protocol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DVMRP</a:t>
            </a:r>
            <a:r>
              <a:rPr lang="en-US" sz="1200" b="0" i="0" kern="1200" dirty="0">
                <a:solidFill>
                  <a:schemeClr val="tx1"/>
                </a:solidFill>
                <a:effectLst/>
                <a:latin typeface="+mn-lt"/>
                <a:ea typeface="+mn-ea"/>
                <a:cs typeface="+mn-cs"/>
              </a:rPr>
              <a:t> — </a:t>
            </a:r>
            <a:r>
              <a:rPr lang="ru-RU" sz="1200" b="0" i="0" kern="1200" dirty="0">
                <a:solidFill>
                  <a:schemeClr val="tx1"/>
                </a:solidFill>
                <a:effectLst/>
                <a:latin typeface="+mn-lt"/>
                <a:ea typeface="+mn-ea"/>
                <a:cs typeface="+mn-cs"/>
              </a:rPr>
              <a:t>Протокол дистанционно-векторной многоадресной маршрутизации) — протокол маршрутизации групповых </a:t>
            </a:r>
            <a:r>
              <a:rPr lang="ru-RU" sz="1200" b="0" i="0" kern="1200" dirty="0" err="1">
                <a:solidFill>
                  <a:schemeClr val="tx1"/>
                </a:solidFill>
                <a:effectLst/>
                <a:latin typeface="+mn-lt"/>
                <a:ea typeface="+mn-ea"/>
                <a:cs typeface="+mn-cs"/>
              </a:rPr>
              <a:t>датаграмм</a:t>
            </a:r>
            <a:r>
              <a:rPr lang="ru-RU" sz="1200" b="0" i="0" kern="1200" dirty="0">
                <a:solidFill>
                  <a:schemeClr val="tx1"/>
                </a:solidFill>
                <a:effectLst/>
                <a:latin typeface="+mn-lt"/>
                <a:ea typeface="+mn-ea"/>
                <a:cs typeface="+mn-cs"/>
              </a:rPr>
              <a:t> для </a:t>
            </a:r>
            <a:r>
              <a:rPr lang="en-US" sz="1200" b="0" i="0" kern="1200" dirty="0">
                <a:solidFill>
                  <a:schemeClr val="tx1"/>
                </a:solidFill>
                <a:effectLst/>
                <a:latin typeface="+mn-lt"/>
                <a:ea typeface="+mn-ea"/>
                <a:cs typeface="+mn-cs"/>
              </a:rPr>
              <a:t>IP-</a:t>
            </a:r>
            <a:r>
              <a:rPr lang="ru-RU" sz="1200" b="0" i="0" kern="1200" dirty="0">
                <a:solidFill>
                  <a:schemeClr val="tx1"/>
                </a:solidFill>
                <a:effectLst/>
                <a:latin typeface="+mn-lt"/>
                <a:ea typeface="+mn-ea"/>
                <a:cs typeface="+mn-cs"/>
              </a:rPr>
              <a:t>сетей. Протокол предназначен для использования внутри автономных систем, то есть является протоколом </a:t>
            </a:r>
            <a:r>
              <a:rPr lang="ru-RU" sz="1200" b="0" i="0" kern="1200" dirty="0" err="1">
                <a:solidFill>
                  <a:schemeClr val="tx1"/>
                </a:solidFill>
                <a:effectLst/>
                <a:latin typeface="+mn-lt"/>
                <a:ea typeface="+mn-ea"/>
                <a:cs typeface="+mn-cs"/>
              </a:rPr>
              <a:t>внутридоменной</a:t>
            </a:r>
            <a:r>
              <a:rPr lang="ru-RU" sz="1200" b="0" i="0" kern="1200" dirty="0">
                <a:solidFill>
                  <a:schemeClr val="tx1"/>
                </a:solidFill>
                <a:effectLst/>
                <a:latin typeface="+mn-lt"/>
                <a:ea typeface="+mn-ea"/>
                <a:cs typeface="+mn-cs"/>
              </a:rPr>
              <a:t> маршрутизации.</a:t>
            </a:r>
          </a:p>
          <a:p>
            <a:endParaRPr lang="ru-RU" dirty="0"/>
          </a:p>
          <a:p>
            <a:r>
              <a:rPr lang="ru-RU" sz="1200" b="1" i="0" kern="1200" dirty="0" err="1">
                <a:solidFill>
                  <a:schemeClr val="tx1"/>
                </a:solidFill>
                <a:effectLst/>
                <a:latin typeface="+mn-lt"/>
                <a:ea typeface="+mn-ea"/>
                <a:cs typeface="+mn-cs"/>
              </a:rPr>
              <a:t>IPsec</a:t>
            </a:r>
            <a:r>
              <a:rPr lang="ru-RU" sz="1200" b="0" i="0" kern="1200" dirty="0">
                <a:solidFill>
                  <a:schemeClr val="tx1"/>
                </a:solidFill>
                <a:effectLst/>
                <a:latin typeface="+mn-lt"/>
                <a:ea typeface="+mn-ea"/>
                <a:cs typeface="+mn-cs"/>
              </a:rPr>
              <a:t> (сокращение от </a:t>
            </a:r>
            <a:r>
              <a:rPr lang="ru-RU" sz="1200" b="1" i="0" kern="1200" dirty="0">
                <a:solidFill>
                  <a:schemeClr val="tx1"/>
                </a:solidFill>
                <a:effectLst/>
                <a:latin typeface="+mn-lt"/>
                <a:ea typeface="+mn-ea"/>
                <a:cs typeface="+mn-cs"/>
              </a:rPr>
              <a:t>IP </a:t>
            </a:r>
            <a:r>
              <a:rPr lang="ru-RU" sz="1200" b="1" i="0" kern="1200" dirty="0" err="1">
                <a:solidFill>
                  <a:schemeClr val="tx1"/>
                </a:solidFill>
                <a:effectLst/>
                <a:latin typeface="+mn-lt"/>
                <a:ea typeface="+mn-ea"/>
                <a:cs typeface="+mn-cs"/>
              </a:rPr>
              <a:t>Security</a:t>
            </a:r>
            <a:r>
              <a:rPr lang="ru-RU" sz="1200" b="0" i="0" kern="1200" dirty="0">
                <a:solidFill>
                  <a:schemeClr val="tx1"/>
                </a:solidFill>
                <a:effectLst/>
                <a:latin typeface="+mn-lt"/>
                <a:ea typeface="+mn-ea"/>
                <a:cs typeface="+mn-cs"/>
              </a:rPr>
              <a:t>) — набор </a:t>
            </a:r>
            <a:r>
              <a:rPr lang="ru-RU" sz="1200" b="0" i="0" u="none" strike="noStrike" kern="1200" dirty="0">
                <a:solidFill>
                  <a:schemeClr val="tx1"/>
                </a:solidFill>
                <a:effectLst/>
                <a:latin typeface="+mn-lt"/>
                <a:ea typeface="+mn-ea"/>
                <a:cs typeface="+mn-cs"/>
              </a:rPr>
              <a:t>протоколов</a:t>
            </a:r>
            <a:r>
              <a:rPr lang="ru-RU" sz="1200" b="0" i="0" kern="1200" dirty="0">
                <a:solidFill>
                  <a:schemeClr val="tx1"/>
                </a:solidFill>
                <a:effectLst/>
                <a:latin typeface="+mn-lt"/>
                <a:ea typeface="+mn-ea"/>
                <a:cs typeface="+mn-cs"/>
              </a:rPr>
              <a:t> для обеспечения защиты данных, передаваемых по межсетевому протоколу </a:t>
            </a:r>
            <a:r>
              <a:rPr lang="ru-RU" sz="1200" b="0" i="0" u="none" strike="noStrike" kern="1200" dirty="0">
                <a:solidFill>
                  <a:schemeClr val="tx1"/>
                </a:solidFill>
                <a:effectLst/>
                <a:latin typeface="+mn-lt"/>
                <a:ea typeface="+mn-ea"/>
                <a:cs typeface="+mn-cs"/>
              </a:rPr>
              <a:t>IP</a:t>
            </a:r>
            <a:r>
              <a:rPr lang="ru-RU" sz="1200" b="0" i="0" kern="1200" dirty="0">
                <a:solidFill>
                  <a:schemeClr val="tx1"/>
                </a:solidFill>
                <a:effectLst/>
                <a:latin typeface="+mn-lt"/>
                <a:ea typeface="+mn-ea"/>
                <a:cs typeface="+mn-cs"/>
              </a:rPr>
              <a:t>. Позволяет осуществлять подтверждение подлинности (</a:t>
            </a:r>
            <a:r>
              <a:rPr lang="ru-RU" sz="1200" b="0" i="0" u="none" strike="noStrike" kern="1200" dirty="0">
                <a:solidFill>
                  <a:schemeClr val="tx1"/>
                </a:solidFill>
                <a:effectLst/>
                <a:latin typeface="+mn-lt"/>
                <a:ea typeface="+mn-ea"/>
                <a:cs typeface="+mn-cs"/>
              </a:rPr>
              <a:t>аутентификацию</a:t>
            </a:r>
            <a:r>
              <a:rPr lang="ru-RU" sz="1200" b="0" i="0" kern="1200" dirty="0">
                <a:solidFill>
                  <a:schemeClr val="tx1"/>
                </a:solidFill>
                <a:effectLst/>
                <a:latin typeface="+mn-lt"/>
                <a:ea typeface="+mn-ea"/>
                <a:cs typeface="+mn-cs"/>
              </a:rPr>
              <a:t>), проверку целостности и/или </a:t>
            </a:r>
            <a:r>
              <a:rPr lang="ru-RU" sz="1200" b="0" i="0" u="none" strike="noStrike" kern="1200" dirty="0">
                <a:solidFill>
                  <a:schemeClr val="tx1"/>
                </a:solidFill>
                <a:effectLst/>
                <a:latin typeface="+mn-lt"/>
                <a:ea typeface="+mn-ea"/>
                <a:cs typeface="+mn-cs"/>
              </a:rPr>
              <a:t>шифрование</a:t>
            </a:r>
            <a:r>
              <a:rPr lang="en-US" sz="1200" b="0" i="0" u="none" strike="noStrike" kern="1200" baseline="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IP-пакетов. </a:t>
            </a:r>
            <a:r>
              <a:rPr lang="ru-RU" sz="1200" b="0" i="0" kern="1200" dirty="0" err="1">
                <a:solidFill>
                  <a:schemeClr val="tx1"/>
                </a:solidFill>
                <a:effectLst/>
                <a:latin typeface="+mn-lt"/>
                <a:ea typeface="+mn-ea"/>
                <a:cs typeface="+mn-cs"/>
              </a:rPr>
              <a:t>IPsec</a:t>
            </a:r>
            <a:r>
              <a:rPr lang="ru-RU" sz="1200" b="0" i="0" kern="1200" dirty="0">
                <a:solidFill>
                  <a:schemeClr val="tx1"/>
                </a:solidFill>
                <a:effectLst/>
                <a:latin typeface="+mn-lt"/>
                <a:ea typeface="+mn-ea"/>
                <a:cs typeface="+mn-cs"/>
              </a:rPr>
              <a:t> также включает в себя протоколы для защищённого обмена </a:t>
            </a:r>
            <a:r>
              <a:rPr lang="ru-RU" sz="1200" b="0" i="0" u="none" strike="noStrike" kern="1200" dirty="0">
                <a:solidFill>
                  <a:schemeClr val="tx1"/>
                </a:solidFill>
                <a:effectLst/>
                <a:latin typeface="+mn-lt"/>
                <a:ea typeface="+mn-ea"/>
                <a:cs typeface="+mn-cs"/>
              </a:rPr>
              <a:t>ключами</a:t>
            </a:r>
            <a:r>
              <a:rPr lang="ru-RU" sz="1200" b="0" i="0" kern="1200" dirty="0">
                <a:solidFill>
                  <a:schemeClr val="tx1"/>
                </a:solidFill>
                <a:effectLst/>
                <a:latin typeface="+mn-lt"/>
                <a:ea typeface="+mn-ea"/>
                <a:cs typeface="+mn-cs"/>
              </a:rPr>
              <a:t> в сети </a:t>
            </a:r>
            <a:r>
              <a:rPr lang="ru-RU" sz="1200" b="0" i="0" u="none" strike="noStrike" kern="1200" dirty="0">
                <a:solidFill>
                  <a:schemeClr val="tx1"/>
                </a:solidFill>
                <a:effectLst/>
                <a:latin typeface="+mn-lt"/>
                <a:ea typeface="+mn-ea"/>
                <a:cs typeface="+mn-cs"/>
              </a:rPr>
              <a:t>Интернет</a:t>
            </a:r>
            <a:r>
              <a:rPr lang="ru-RU" sz="1200" b="0" i="0" kern="1200" dirty="0">
                <a:solidFill>
                  <a:schemeClr val="tx1"/>
                </a:solidFill>
                <a:effectLst/>
                <a:latin typeface="+mn-lt"/>
                <a:ea typeface="+mn-ea"/>
                <a:cs typeface="+mn-cs"/>
              </a:rPr>
              <a:t>. В основном применяется для организации </a:t>
            </a:r>
            <a:r>
              <a:rPr lang="ru-RU" sz="1200" b="0" i="0" u="none" strike="noStrike" kern="1200" dirty="0">
                <a:solidFill>
                  <a:schemeClr val="tx1"/>
                </a:solidFill>
                <a:effectLst/>
                <a:latin typeface="+mn-lt"/>
                <a:ea typeface="+mn-ea"/>
                <a:cs typeface="+mn-cs"/>
              </a:rPr>
              <a:t>VPN</a:t>
            </a:r>
            <a:r>
              <a:rPr lang="ru-RU" sz="1200" b="0" i="0" kern="1200" dirty="0">
                <a:solidFill>
                  <a:schemeClr val="tx1"/>
                </a:solidFill>
                <a:effectLst/>
                <a:latin typeface="+mn-lt"/>
                <a:ea typeface="+mn-ea"/>
                <a:cs typeface="+mn-cs"/>
              </a:rPr>
              <a:t>-соединений.</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RIP </a:t>
            </a:r>
            <a:r>
              <a:rPr lang="ru-RU" sz="1200" b="1" i="0" kern="1200" dirty="0">
                <a:solidFill>
                  <a:schemeClr val="tx1"/>
                </a:solidFill>
                <a:effectLst/>
                <a:latin typeface="+mn-lt"/>
                <a:ea typeface="+mn-ea"/>
                <a:cs typeface="+mn-cs"/>
              </a:rPr>
              <a:t>протокол маршрутной информации</a:t>
            </a:r>
            <a:r>
              <a:rPr lang="ru-RU" sz="1200" b="0" i="0" kern="1200" dirty="0">
                <a:solidFill>
                  <a:schemeClr val="tx1"/>
                </a:solidFill>
                <a:effectLst/>
                <a:latin typeface="+mn-lt"/>
                <a:ea typeface="+mn-ea"/>
                <a:cs typeface="+mn-cs"/>
              </a:rPr>
              <a:t> (</a:t>
            </a:r>
            <a:r>
              <a:rPr lang="ru-RU" sz="1200" b="0" i="0" u="none" strike="noStrike" kern="1200" dirty="0">
                <a:solidFill>
                  <a:schemeClr val="tx1"/>
                </a:solidFill>
                <a:effectLst/>
                <a:latin typeface="+mn-lt"/>
                <a:ea typeface="+mn-ea"/>
                <a:cs typeface="+mn-cs"/>
              </a:rPr>
              <a:t>англ.</a:t>
            </a:r>
            <a:r>
              <a:rPr lang="ru-RU" sz="1200" b="0" i="0" kern="1200" dirty="0">
                <a:solidFill>
                  <a:schemeClr val="tx1"/>
                </a:solidFill>
                <a:effectLst/>
                <a:latin typeface="+mn-lt"/>
                <a:ea typeface="+mn-ea"/>
                <a:cs typeface="+mn-cs"/>
              </a:rPr>
              <a:t> </a:t>
            </a:r>
            <a:r>
              <a:rPr lang="ru-RU" sz="1200" b="0" i="1" kern="1200" dirty="0">
                <a:solidFill>
                  <a:schemeClr val="tx1"/>
                </a:solidFill>
                <a:effectLst/>
                <a:latin typeface="+mn-lt"/>
                <a:ea typeface="+mn-ea"/>
                <a:cs typeface="+mn-cs"/>
              </a:rPr>
              <a:t> </a:t>
            </a:r>
            <a:r>
              <a:rPr lang="ru-RU" sz="1200" b="1" i="1" kern="1200" dirty="0" err="1">
                <a:solidFill>
                  <a:schemeClr val="tx1"/>
                </a:solidFill>
                <a:effectLst/>
                <a:latin typeface="+mn-lt"/>
                <a:ea typeface="+mn-ea"/>
                <a:cs typeface="+mn-cs"/>
              </a:rPr>
              <a:t>R</a:t>
            </a:r>
            <a:r>
              <a:rPr lang="ru-RU" sz="1200" b="0" i="1" kern="1200" dirty="0" err="1">
                <a:solidFill>
                  <a:schemeClr val="tx1"/>
                </a:solidFill>
                <a:effectLst/>
                <a:latin typeface="+mn-lt"/>
                <a:ea typeface="+mn-ea"/>
                <a:cs typeface="+mn-cs"/>
              </a:rPr>
              <a:t>outing</a:t>
            </a:r>
            <a:r>
              <a:rPr lang="ru-RU" sz="1200" b="0" i="1" kern="1200" dirty="0">
                <a:solidFill>
                  <a:schemeClr val="tx1"/>
                </a:solidFill>
                <a:effectLst/>
                <a:latin typeface="+mn-lt"/>
                <a:ea typeface="+mn-ea"/>
                <a:cs typeface="+mn-cs"/>
              </a:rPr>
              <a:t> </a:t>
            </a:r>
            <a:r>
              <a:rPr lang="ru-RU" sz="1200" b="1" i="1" kern="1200" dirty="0" err="1">
                <a:solidFill>
                  <a:schemeClr val="tx1"/>
                </a:solidFill>
                <a:effectLst/>
                <a:latin typeface="+mn-lt"/>
                <a:ea typeface="+mn-ea"/>
                <a:cs typeface="+mn-cs"/>
              </a:rPr>
              <a:t>I</a:t>
            </a:r>
            <a:r>
              <a:rPr lang="ru-RU" sz="1200" b="0" i="1" kern="1200" dirty="0" err="1">
                <a:solidFill>
                  <a:schemeClr val="tx1"/>
                </a:solidFill>
                <a:effectLst/>
                <a:latin typeface="+mn-lt"/>
                <a:ea typeface="+mn-ea"/>
                <a:cs typeface="+mn-cs"/>
              </a:rPr>
              <a:t>nformation</a:t>
            </a:r>
            <a:r>
              <a:rPr lang="ru-RU" sz="1200" b="0" i="1" kern="1200" dirty="0">
                <a:solidFill>
                  <a:schemeClr val="tx1"/>
                </a:solidFill>
                <a:effectLst/>
                <a:latin typeface="+mn-lt"/>
                <a:ea typeface="+mn-ea"/>
                <a:cs typeface="+mn-cs"/>
              </a:rPr>
              <a:t> </a:t>
            </a:r>
            <a:r>
              <a:rPr lang="ru-RU" sz="1200" b="1" i="1" kern="1200" dirty="0" err="1">
                <a:solidFill>
                  <a:schemeClr val="tx1"/>
                </a:solidFill>
                <a:effectLst/>
                <a:latin typeface="+mn-lt"/>
                <a:ea typeface="+mn-ea"/>
                <a:cs typeface="+mn-cs"/>
              </a:rPr>
              <a:t>P</a:t>
            </a:r>
            <a:r>
              <a:rPr lang="ru-RU" sz="1200" b="0" i="1" kern="1200" dirty="0" err="1">
                <a:solidFill>
                  <a:schemeClr val="tx1"/>
                </a:solidFill>
                <a:effectLst/>
                <a:latin typeface="+mn-lt"/>
                <a:ea typeface="+mn-ea"/>
                <a:cs typeface="+mn-cs"/>
              </a:rPr>
              <a:t>rotocol</a:t>
            </a:r>
            <a:r>
              <a:rPr lang="ru-RU" sz="1200" b="0" i="0" kern="1200" dirty="0">
                <a:solidFill>
                  <a:schemeClr val="tx1"/>
                </a:solidFill>
                <a:effectLst/>
                <a:latin typeface="+mn-lt"/>
                <a:ea typeface="+mn-ea"/>
                <a:cs typeface="+mn-cs"/>
              </a:rPr>
              <a:t>) — один из самых простых </a:t>
            </a:r>
            <a:r>
              <a:rPr lang="ru-RU" sz="1200" b="0" i="0" u="none" strike="noStrike" kern="1200" dirty="0">
                <a:solidFill>
                  <a:schemeClr val="tx1"/>
                </a:solidFill>
                <a:effectLst/>
                <a:latin typeface="+mn-lt"/>
                <a:ea typeface="+mn-ea"/>
                <a:cs typeface="+mn-cs"/>
              </a:rPr>
              <a:t>протоколов</a:t>
            </a:r>
            <a:r>
              <a:rPr lang="ru-RU" sz="1200" b="0" i="0" kern="1200" dirty="0">
                <a:solidFill>
                  <a:schemeClr val="tx1"/>
                </a:solidFill>
                <a:effectLst/>
                <a:latin typeface="+mn-lt"/>
                <a:ea typeface="+mn-ea"/>
                <a:cs typeface="+mn-cs"/>
              </a:rPr>
              <a:t> </a:t>
            </a:r>
            <a:r>
              <a:rPr lang="ru-RU" sz="1200" b="0" i="0" u="none" strike="noStrike" kern="1200" dirty="0">
                <a:solidFill>
                  <a:schemeClr val="tx1"/>
                </a:solidFill>
                <a:effectLst/>
                <a:latin typeface="+mn-lt"/>
                <a:ea typeface="+mn-ea"/>
                <a:cs typeface="+mn-cs"/>
              </a:rPr>
              <a:t>маршрутизации</a:t>
            </a:r>
            <a:r>
              <a:rPr lang="ru-RU" sz="1200" b="0" i="0" kern="1200" dirty="0">
                <a:solidFill>
                  <a:schemeClr val="tx1"/>
                </a:solidFill>
                <a:effectLst/>
                <a:latin typeface="+mn-lt"/>
                <a:ea typeface="+mn-ea"/>
                <a:cs typeface="+mn-cs"/>
              </a:rPr>
              <a:t>. Применяется в небольших </a:t>
            </a:r>
            <a:r>
              <a:rPr lang="ru-RU" sz="1200" b="0" i="0" u="none" strike="noStrike" kern="1200" dirty="0">
                <a:solidFill>
                  <a:schemeClr val="tx1"/>
                </a:solidFill>
                <a:effectLst/>
                <a:latin typeface="+mn-lt"/>
                <a:ea typeface="+mn-ea"/>
                <a:cs typeface="+mn-cs"/>
              </a:rPr>
              <a:t>компьютерных сетях</a:t>
            </a:r>
            <a:r>
              <a:rPr lang="ru-RU" sz="1200" b="0" i="0" kern="1200" dirty="0">
                <a:solidFill>
                  <a:schemeClr val="tx1"/>
                </a:solidFill>
                <a:effectLst/>
                <a:latin typeface="+mn-lt"/>
                <a:ea typeface="+mn-ea"/>
                <a:cs typeface="+mn-cs"/>
              </a:rPr>
              <a:t>, позволяет </a:t>
            </a:r>
            <a:r>
              <a:rPr lang="ru-RU" sz="1200" b="0" i="0" u="none" strike="noStrike" kern="1200" dirty="0">
                <a:solidFill>
                  <a:schemeClr val="tx1"/>
                </a:solidFill>
                <a:effectLst/>
                <a:latin typeface="+mn-lt"/>
                <a:ea typeface="+mn-ea"/>
                <a:cs typeface="+mn-cs"/>
              </a:rPr>
              <a:t>маршрутизаторам</a:t>
            </a:r>
            <a:r>
              <a:rPr lang="ru-RU" sz="1200" b="0" i="0" kern="1200" dirty="0">
                <a:solidFill>
                  <a:schemeClr val="tx1"/>
                </a:solidFill>
                <a:effectLst/>
                <a:latin typeface="+mn-lt"/>
                <a:ea typeface="+mn-ea"/>
                <a:cs typeface="+mn-cs"/>
              </a:rPr>
              <a:t> динамически обновлять маршрутную информацию (направление и дальность в </a:t>
            </a:r>
            <a:r>
              <a:rPr lang="ru-RU" sz="1200" b="0" i="0" u="none" strike="noStrike" kern="1200" dirty="0" err="1">
                <a:solidFill>
                  <a:schemeClr val="tx1"/>
                </a:solidFill>
                <a:effectLst/>
                <a:latin typeface="+mn-lt"/>
                <a:ea typeface="+mn-ea"/>
                <a:cs typeface="+mn-cs"/>
              </a:rPr>
              <a:t>хопах</a:t>
            </a:r>
            <a:r>
              <a:rPr lang="ru-RU" sz="1200" b="0" i="0" kern="1200" dirty="0">
                <a:solidFill>
                  <a:schemeClr val="tx1"/>
                </a:solidFill>
                <a:effectLst/>
                <a:latin typeface="+mn-lt"/>
                <a:ea typeface="+mn-ea"/>
                <a:cs typeface="+mn-cs"/>
              </a:rPr>
              <a:t>), получая ее от соседних маршрутизаторов.</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ru-RU" sz="1200" b="1" i="0" kern="1200" dirty="0">
                <a:solidFill>
                  <a:schemeClr val="tx1"/>
                </a:solidFill>
                <a:effectLst/>
                <a:latin typeface="+mn-lt"/>
                <a:ea typeface="+mn-ea"/>
                <a:cs typeface="+mn-cs"/>
              </a:rPr>
              <a:t>OSPF</a:t>
            </a:r>
            <a:r>
              <a:rPr lang="ru-RU" sz="1200" b="0" i="0" kern="1200" dirty="0">
                <a:solidFill>
                  <a:schemeClr val="tx1"/>
                </a:solidFill>
                <a:effectLst/>
                <a:latin typeface="+mn-lt"/>
                <a:ea typeface="+mn-ea"/>
                <a:cs typeface="+mn-cs"/>
              </a:rPr>
              <a:t> (</a:t>
            </a:r>
            <a:r>
              <a:rPr lang="ru-RU" sz="1200" b="0" i="0" u="none" strike="noStrike" kern="1200" dirty="0">
                <a:solidFill>
                  <a:schemeClr val="tx1"/>
                </a:solidFill>
                <a:effectLst/>
                <a:latin typeface="+mn-lt"/>
                <a:ea typeface="+mn-ea"/>
                <a:cs typeface="+mn-cs"/>
              </a:rPr>
              <a:t>англ.</a:t>
            </a:r>
            <a:r>
              <a:rPr lang="ru-RU" sz="1200" b="0" i="0" kern="1200" dirty="0">
                <a:solidFill>
                  <a:schemeClr val="tx1"/>
                </a:solidFill>
                <a:effectLst/>
                <a:latin typeface="+mn-lt"/>
                <a:ea typeface="+mn-ea"/>
                <a:cs typeface="+mn-cs"/>
              </a:rPr>
              <a:t> </a:t>
            </a:r>
            <a:r>
              <a:rPr lang="ru-RU" sz="1200" b="0" i="1" kern="1200" dirty="0" err="1">
                <a:solidFill>
                  <a:schemeClr val="tx1"/>
                </a:solidFill>
                <a:effectLst/>
                <a:latin typeface="+mn-lt"/>
                <a:ea typeface="+mn-ea"/>
                <a:cs typeface="+mn-cs"/>
              </a:rPr>
              <a:t>Open</a:t>
            </a:r>
            <a:r>
              <a:rPr lang="ru-RU" sz="1200" b="0" i="1" kern="1200" dirty="0">
                <a:solidFill>
                  <a:schemeClr val="tx1"/>
                </a:solidFill>
                <a:effectLst/>
                <a:latin typeface="+mn-lt"/>
                <a:ea typeface="+mn-ea"/>
                <a:cs typeface="+mn-cs"/>
              </a:rPr>
              <a:t> </a:t>
            </a:r>
            <a:r>
              <a:rPr lang="ru-RU" sz="1200" b="0" i="1" kern="1200" dirty="0" err="1">
                <a:solidFill>
                  <a:schemeClr val="tx1"/>
                </a:solidFill>
                <a:effectLst/>
                <a:latin typeface="+mn-lt"/>
                <a:ea typeface="+mn-ea"/>
                <a:cs typeface="+mn-cs"/>
              </a:rPr>
              <a:t>Shortest</a:t>
            </a:r>
            <a:r>
              <a:rPr lang="ru-RU" sz="1200" b="0" i="1" kern="1200" dirty="0">
                <a:solidFill>
                  <a:schemeClr val="tx1"/>
                </a:solidFill>
                <a:effectLst/>
                <a:latin typeface="+mn-lt"/>
                <a:ea typeface="+mn-ea"/>
                <a:cs typeface="+mn-cs"/>
              </a:rPr>
              <a:t> </a:t>
            </a:r>
            <a:r>
              <a:rPr lang="ru-RU" sz="1200" b="0" i="1" kern="1200" dirty="0" err="1">
                <a:solidFill>
                  <a:schemeClr val="tx1"/>
                </a:solidFill>
                <a:effectLst/>
                <a:latin typeface="+mn-lt"/>
                <a:ea typeface="+mn-ea"/>
                <a:cs typeface="+mn-cs"/>
              </a:rPr>
              <a:t>Path</a:t>
            </a:r>
            <a:r>
              <a:rPr lang="ru-RU" sz="1200" b="0" i="1" kern="1200" dirty="0">
                <a:solidFill>
                  <a:schemeClr val="tx1"/>
                </a:solidFill>
                <a:effectLst/>
                <a:latin typeface="+mn-lt"/>
                <a:ea typeface="+mn-ea"/>
                <a:cs typeface="+mn-cs"/>
              </a:rPr>
              <a:t> </a:t>
            </a:r>
            <a:r>
              <a:rPr lang="ru-RU" sz="1200" b="0" i="1" kern="1200" dirty="0" err="1">
                <a:solidFill>
                  <a:schemeClr val="tx1"/>
                </a:solidFill>
                <a:effectLst/>
                <a:latin typeface="+mn-lt"/>
                <a:ea typeface="+mn-ea"/>
                <a:cs typeface="+mn-cs"/>
              </a:rPr>
              <a:t>First</a:t>
            </a:r>
            <a:r>
              <a:rPr lang="ru-RU" sz="1200" b="0" i="0" kern="1200" dirty="0">
                <a:solidFill>
                  <a:schemeClr val="tx1"/>
                </a:solidFill>
                <a:effectLst/>
                <a:latin typeface="+mn-lt"/>
                <a:ea typeface="+mn-ea"/>
                <a:cs typeface="+mn-cs"/>
              </a:rPr>
              <a:t>) — протокол динамической </a:t>
            </a:r>
            <a:r>
              <a:rPr lang="ru-RU" sz="1200" b="0" i="0" u="none" strike="noStrike" kern="1200" dirty="0">
                <a:solidFill>
                  <a:schemeClr val="tx1"/>
                </a:solidFill>
                <a:effectLst/>
                <a:latin typeface="+mn-lt"/>
                <a:ea typeface="+mn-ea"/>
                <a:cs typeface="+mn-cs"/>
              </a:rPr>
              <a:t>маршрутизации</a:t>
            </a:r>
            <a:r>
              <a:rPr lang="ru-RU" sz="1200" b="0" i="0" kern="1200" dirty="0">
                <a:solidFill>
                  <a:schemeClr val="tx1"/>
                </a:solidFill>
                <a:effectLst/>
                <a:latin typeface="+mn-lt"/>
                <a:ea typeface="+mn-ea"/>
                <a:cs typeface="+mn-cs"/>
              </a:rPr>
              <a:t>, основанный на технологии отслеживания состояния канала (</a:t>
            </a:r>
            <a:r>
              <a:rPr lang="ru-RU" sz="1200" b="0" i="0" kern="1200" dirty="0" err="1">
                <a:solidFill>
                  <a:schemeClr val="tx1"/>
                </a:solidFill>
                <a:effectLst/>
                <a:latin typeface="+mn-lt"/>
                <a:ea typeface="+mn-ea"/>
                <a:cs typeface="+mn-cs"/>
              </a:rPr>
              <a:t>link-state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technology</a:t>
            </a:r>
            <a:r>
              <a:rPr lang="ru-RU" sz="1200" b="0" i="0" kern="1200" dirty="0">
                <a:solidFill>
                  <a:schemeClr val="tx1"/>
                </a:solidFill>
                <a:effectLst/>
                <a:latin typeface="+mn-lt"/>
                <a:ea typeface="+mn-ea"/>
                <a:cs typeface="+mn-cs"/>
              </a:rPr>
              <a:t>) и использующий для нахождения кратчайшего пути </a:t>
            </a:r>
            <a:r>
              <a:rPr lang="ru-RU" sz="1200" b="0" i="0" u="none" strike="noStrike" kern="1200" dirty="0">
                <a:solidFill>
                  <a:schemeClr val="tx1"/>
                </a:solidFill>
                <a:effectLst/>
                <a:latin typeface="+mn-lt"/>
                <a:ea typeface="+mn-ea"/>
                <a:cs typeface="+mn-cs"/>
              </a:rPr>
              <a:t>алгоритм </a:t>
            </a:r>
            <a:r>
              <a:rPr lang="ru-RU" sz="1200" b="0" i="0" u="none" strike="noStrike" kern="1200" dirty="0" err="1">
                <a:solidFill>
                  <a:schemeClr val="tx1"/>
                </a:solidFill>
                <a:effectLst/>
                <a:latin typeface="+mn-lt"/>
                <a:ea typeface="+mn-ea"/>
                <a:cs typeface="+mn-cs"/>
              </a:rPr>
              <a:t>Дейкстры</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ru-RU" sz="1200" b="1" i="0" kern="1200" dirty="0">
                <a:solidFill>
                  <a:schemeClr val="tx1"/>
                </a:solidFill>
                <a:effectLst/>
                <a:latin typeface="+mn-lt"/>
                <a:ea typeface="+mn-ea"/>
                <a:cs typeface="+mn-cs"/>
              </a:rPr>
              <a:t>BGP</a:t>
            </a:r>
            <a:r>
              <a:rPr lang="ru-RU" sz="1200" b="0" i="0" kern="1200" dirty="0">
                <a:solidFill>
                  <a:schemeClr val="tx1"/>
                </a:solidFill>
                <a:effectLst/>
                <a:latin typeface="+mn-lt"/>
                <a:ea typeface="+mn-ea"/>
                <a:cs typeface="+mn-cs"/>
              </a:rPr>
              <a:t> (</a:t>
            </a:r>
            <a:r>
              <a:rPr lang="ru-RU" sz="1200" b="0" i="0" u="none" strike="noStrike" kern="1200" dirty="0">
                <a:solidFill>
                  <a:schemeClr val="tx1"/>
                </a:solidFill>
                <a:effectLst/>
                <a:latin typeface="+mn-lt"/>
                <a:ea typeface="+mn-ea"/>
                <a:cs typeface="+mn-cs"/>
              </a:rPr>
              <a:t>англ.</a:t>
            </a:r>
            <a:r>
              <a:rPr lang="ru-RU" sz="1200" b="0" i="0" kern="1200" dirty="0">
                <a:solidFill>
                  <a:schemeClr val="tx1"/>
                </a:solidFill>
                <a:effectLst/>
                <a:latin typeface="+mn-lt"/>
                <a:ea typeface="+mn-ea"/>
                <a:cs typeface="+mn-cs"/>
              </a:rPr>
              <a:t> </a:t>
            </a:r>
            <a:r>
              <a:rPr lang="ru-RU" sz="1200" b="0" i="1" kern="1200" dirty="0" err="1">
                <a:solidFill>
                  <a:schemeClr val="tx1"/>
                </a:solidFill>
                <a:effectLst/>
                <a:latin typeface="+mn-lt"/>
                <a:ea typeface="+mn-ea"/>
                <a:cs typeface="+mn-cs"/>
              </a:rPr>
              <a:t>Border</a:t>
            </a:r>
            <a:r>
              <a:rPr lang="ru-RU" sz="1200" b="0" i="1" kern="1200" dirty="0">
                <a:solidFill>
                  <a:schemeClr val="tx1"/>
                </a:solidFill>
                <a:effectLst/>
                <a:latin typeface="+mn-lt"/>
                <a:ea typeface="+mn-ea"/>
                <a:cs typeface="+mn-cs"/>
              </a:rPr>
              <a:t> </a:t>
            </a:r>
            <a:r>
              <a:rPr lang="ru-RU" sz="1200" b="0" i="1" kern="1200" dirty="0" err="1">
                <a:solidFill>
                  <a:schemeClr val="tx1"/>
                </a:solidFill>
                <a:effectLst/>
                <a:latin typeface="+mn-lt"/>
                <a:ea typeface="+mn-ea"/>
                <a:cs typeface="+mn-cs"/>
              </a:rPr>
              <a:t>Gateway</a:t>
            </a:r>
            <a:r>
              <a:rPr lang="ru-RU" sz="1200" b="0" i="1" kern="1200" dirty="0">
                <a:solidFill>
                  <a:schemeClr val="tx1"/>
                </a:solidFill>
                <a:effectLst/>
                <a:latin typeface="+mn-lt"/>
                <a:ea typeface="+mn-ea"/>
                <a:cs typeface="+mn-cs"/>
              </a:rPr>
              <a:t> </a:t>
            </a:r>
            <a:r>
              <a:rPr lang="ru-RU" sz="1200" b="0" i="1" kern="1200" dirty="0" err="1">
                <a:solidFill>
                  <a:schemeClr val="tx1"/>
                </a:solidFill>
                <a:effectLst/>
                <a:latin typeface="+mn-lt"/>
                <a:ea typeface="+mn-ea"/>
                <a:cs typeface="+mn-cs"/>
              </a:rPr>
              <a:t>Protocol</a:t>
            </a:r>
            <a:r>
              <a:rPr lang="ru-RU" sz="1200" b="0" i="0" kern="1200" dirty="0">
                <a:solidFill>
                  <a:schemeClr val="tx1"/>
                </a:solidFill>
                <a:effectLst/>
                <a:latin typeface="+mn-lt"/>
                <a:ea typeface="+mn-ea"/>
                <a:cs typeface="+mn-cs"/>
              </a:rPr>
              <a:t>, протокол граничного шлюза) — протокол динамической маршрутизации.</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Протокол BGP предназначен для обмена информацией о достижимости подсетей между </a:t>
            </a:r>
            <a:r>
              <a:rPr lang="ru-RU" sz="1200" b="0" i="0" u="none" strike="noStrike" kern="1200" dirty="0">
                <a:solidFill>
                  <a:schemeClr val="tx1"/>
                </a:solidFill>
                <a:effectLst/>
                <a:latin typeface="+mn-lt"/>
                <a:ea typeface="+mn-ea"/>
                <a:cs typeface="+mn-cs"/>
              </a:rPr>
              <a:t>автономными системами</a:t>
            </a:r>
            <a:r>
              <a:rPr lang="ru-RU" sz="1200" b="0" i="0" kern="1200" dirty="0">
                <a:solidFill>
                  <a:schemeClr val="tx1"/>
                </a:solidFill>
                <a:effectLst/>
                <a:latin typeface="+mn-lt"/>
                <a:ea typeface="+mn-ea"/>
                <a:cs typeface="+mn-cs"/>
              </a:rPr>
              <a:t> (АС, англ. AS — </a:t>
            </a:r>
            <a:r>
              <a:rPr lang="ru-RU" sz="1200" b="0" i="0" kern="1200" dirty="0" err="1">
                <a:solidFill>
                  <a:schemeClr val="tx1"/>
                </a:solidFill>
                <a:effectLst/>
                <a:latin typeface="+mn-lt"/>
                <a:ea typeface="+mn-ea"/>
                <a:cs typeface="+mn-cs"/>
              </a:rPr>
              <a:t>autonomous</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system</a:t>
            </a:r>
            <a:r>
              <a:rPr lang="ru-RU" sz="1200" b="0" i="0" kern="1200" dirty="0">
                <a:solidFill>
                  <a:schemeClr val="tx1"/>
                </a:solidFill>
                <a:effectLst/>
                <a:latin typeface="+mn-lt"/>
                <a:ea typeface="+mn-ea"/>
                <a:cs typeface="+mn-cs"/>
              </a:rPr>
              <a:t>), то есть группами маршрутизаторов под единым техническим и административным управлением, использующими </a:t>
            </a:r>
            <a:r>
              <a:rPr lang="ru-RU" sz="1200" b="0" i="0" u="none" strike="noStrike" kern="1200" dirty="0">
                <a:solidFill>
                  <a:schemeClr val="tx1"/>
                </a:solidFill>
                <a:effectLst/>
                <a:latin typeface="+mn-lt"/>
                <a:ea typeface="+mn-ea"/>
                <a:cs typeface="+mn-cs"/>
              </a:rPr>
              <a:t>протокол </a:t>
            </a:r>
            <a:r>
              <a:rPr lang="ru-RU" sz="1200" b="0" i="0" u="none" strike="noStrike" kern="1200" dirty="0" err="1">
                <a:solidFill>
                  <a:schemeClr val="tx1"/>
                </a:solidFill>
                <a:effectLst/>
                <a:latin typeface="+mn-lt"/>
                <a:ea typeface="+mn-ea"/>
                <a:cs typeface="+mn-cs"/>
              </a:rPr>
              <a:t>внутридоменной</a:t>
            </a:r>
            <a:r>
              <a:rPr lang="ru-RU" sz="1200" b="0" i="0" u="none" strike="noStrike" kern="1200" dirty="0">
                <a:solidFill>
                  <a:schemeClr val="tx1"/>
                </a:solidFill>
                <a:effectLst/>
                <a:latin typeface="+mn-lt"/>
                <a:ea typeface="+mn-ea"/>
                <a:cs typeface="+mn-cs"/>
              </a:rPr>
              <a:t> маршрутизации</a:t>
            </a:r>
            <a:r>
              <a:rPr lang="ru-RU" sz="1200" b="0" i="0" kern="1200" dirty="0">
                <a:solidFill>
                  <a:schemeClr val="tx1"/>
                </a:solidFill>
                <a:effectLst/>
                <a:latin typeface="+mn-lt"/>
                <a:ea typeface="+mn-ea"/>
                <a:cs typeface="+mn-cs"/>
              </a:rPr>
              <a:t> для определения маршрутов внутри себя и протокол </a:t>
            </a:r>
            <a:r>
              <a:rPr lang="ru-RU" sz="1200" b="0" i="0" kern="1200" dirty="0" err="1">
                <a:solidFill>
                  <a:schemeClr val="tx1"/>
                </a:solidFill>
                <a:effectLst/>
                <a:latin typeface="+mn-lt"/>
                <a:ea typeface="+mn-ea"/>
                <a:cs typeface="+mn-cs"/>
              </a:rPr>
              <a:t>междоменной</a:t>
            </a:r>
            <a:r>
              <a:rPr lang="ru-RU" sz="1200" b="0" i="0" kern="1200" dirty="0">
                <a:solidFill>
                  <a:schemeClr val="tx1"/>
                </a:solidFill>
                <a:effectLst/>
                <a:latin typeface="+mn-lt"/>
                <a:ea typeface="+mn-ea"/>
                <a:cs typeface="+mn-cs"/>
              </a:rPr>
              <a:t> маршрутизации для определения маршрутов доставки пакетов в другие АС.</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Чуть</a:t>
            </a:r>
            <a:r>
              <a:rPr lang="ru-RU" sz="1200" b="0" i="0" kern="1200" baseline="0" dirty="0">
                <a:solidFill>
                  <a:schemeClr val="tx1"/>
                </a:solidFill>
                <a:effectLst/>
                <a:latin typeface="+mn-lt"/>
                <a:ea typeface="+mn-ea"/>
                <a:cs typeface="+mn-cs"/>
              </a:rPr>
              <a:t> позже рассмотрим с вами подробнее такие протоколы как: </a:t>
            </a:r>
            <a:r>
              <a:rPr lang="en-US" sz="1200" b="0" i="0" kern="1200" baseline="0" dirty="0">
                <a:solidFill>
                  <a:schemeClr val="tx1"/>
                </a:solidFill>
                <a:effectLst/>
                <a:latin typeface="+mn-lt"/>
                <a:ea typeface="+mn-ea"/>
                <a:cs typeface="+mn-cs"/>
              </a:rPr>
              <a:t>RIP, OSPF, BGP</a:t>
            </a:r>
            <a:endParaRPr lang="ru-RU" b="1" dirty="0"/>
          </a:p>
        </p:txBody>
      </p:sp>
      <p:sp>
        <p:nvSpPr>
          <p:cNvPr id="4" name="Номер слайда 3"/>
          <p:cNvSpPr>
            <a:spLocks noGrp="1"/>
          </p:cNvSpPr>
          <p:nvPr>
            <p:ph type="sldNum" sz="quarter" idx="10"/>
          </p:nvPr>
        </p:nvSpPr>
        <p:spPr/>
        <p:txBody>
          <a:bodyPr/>
          <a:lstStyle/>
          <a:p>
            <a:fld id="{80EA2E60-5E3E-4AAB-B5EC-6CA89797E6E9}" type="slidenum">
              <a:rPr lang="ru-RU" smtClean="0"/>
              <a:t>3</a:t>
            </a:fld>
            <a:endParaRPr lang="ru-RU"/>
          </a:p>
        </p:txBody>
      </p:sp>
    </p:spTree>
    <p:extLst>
      <p:ext uri="{BB962C8B-B14F-4D97-AF65-F5344CB8AC3E}">
        <p14:creationId xmlns:p14="http://schemas.microsoft.com/office/powerpoint/2010/main" val="445254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a:t>
            </a:r>
            <a:r>
              <a:rPr lang="ru-RU" baseline="0" dirty="0"/>
              <a:t> протоколе </a:t>
            </a:r>
            <a:r>
              <a:rPr lang="en-US" baseline="0" dirty="0"/>
              <a:t>RIP </a:t>
            </a:r>
            <a:r>
              <a:rPr lang="ru-RU" baseline="0" dirty="0"/>
              <a:t>существует несколько разных таймеров.</a:t>
            </a:r>
          </a:p>
          <a:p>
            <a:pPr lvl="0"/>
            <a:r>
              <a:rPr lang="ru-RU" sz="1200" b="0" i="0" u="none" strike="noStrike" kern="1200" dirty="0" err="1">
                <a:solidFill>
                  <a:schemeClr val="tx1"/>
                </a:solidFill>
                <a:effectLst/>
                <a:latin typeface="Roboto" panose="02000000000000000000" pitchFamily="2" charset="0"/>
                <a:ea typeface="+mn-ea"/>
                <a:cs typeface="+mn-cs"/>
              </a:rPr>
              <a:t>Update</a:t>
            </a:r>
            <a:r>
              <a:rPr lang="ru-RU" sz="1200" b="0" i="0" u="none" strike="noStrike" kern="1200" dirty="0">
                <a:solidFill>
                  <a:schemeClr val="tx1"/>
                </a:solidFill>
                <a:effectLst/>
                <a:latin typeface="Roboto" panose="02000000000000000000" pitchFamily="2" charset="0"/>
                <a:ea typeface="+mn-ea"/>
                <a:cs typeface="+mn-cs"/>
              </a:rPr>
              <a:t> </a:t>
            </a:r>
            <a:r>
              <a:rPr lang="ru-RU" sz="1200" b="0" i="0" u="none" strike="noStrike" kern="1200" dirty="0" err="1">
                <a:solidFill>
                  <a:schemeClr val="tx1"/>
                </a:solidFill>
                <a:effectLst/>
                <a:latin typeface="Roboto" panose="02000000000000000000" pitchFamily="2" charset="0"/>
                <a:ea typeface="+mn-ea"/>
                <a:cs typeface="+mn-cs"/>
              </a:rPr>
              <a:t>timer</a:t>
            </a:r>
            <a:r>
              <a:rPr lang="ru-RU" sz="1200" b="0" i="0" u="none" strike="noStrike" kern="1200" dirty="0">
                <a:solidFill>
                  <a:schemeClr val="tx1"/>
                </a:solidFill>
                <a:effectLst/>
                <a:latin typeface="Roboto" panose="02000000000000000000" pitchFamily="2" charset="0"/>
                <a:ea typeface="+mn-ea"/>
                <a:cs typeface="+mn-cs"/>
              </a:rPr>
              <a:t> — частота отправки обновлений протокола, по истечению таймера отправляется обновление. По умолчанию равен 30 секундам.</a:t>
            </a:r>
          </a:p>
          <a:p>
            <a:pPr lvl="0"/>
            <a:r>
              <a:rPr lang="ru-RU" sz="1200" b="0" i="0" u="none" strike="noStrike" kern="1200" dirty="0" err="1">
                <a:solidFill>
                  <a:schemeClr val="tx1"/>
                </a:solidFill>
                <a:effectLst/>
                <a:latin typeface="Roboto" panose="02000000000000000000" pitchFamily="2" charset="0"/>
                <a:ea typeface="+mn-ea"/>
                <a:cs typeface="+mn-cs"/>
              </a:rPr>
              <a:t>Invalid</a:t>
            </a:r>
            <a:r>
              <a:rPr lang="ru-RU" sz="1200" b="0" i="0" u="none" strike="noStrike" kern="1200" dirty="0">
                <a:solidFill>
                  <a:schemeClr val="tx1"/>
                </a:solidFill>
                <a:effectLst/>
                <a:latin typeface="Roboto" panose="02000000000000000000" pitchFamily="2" charset="0"/>
                <a:ea typeface="+mn-ea"/>
                <a:cs typeface="+mn-cs"/>
              </a:rPr>
              <a:t> </a:t>
            </a:r>
            <a:r>
              <a:rPr lang="ru-RU" sz="1200" b="0" i="0" u="none" strike="noStrike" kern="1200" dirty="0" err="1">
                <a:solidFill>
                  <a:schemeClr val="tx1"/>
                </a:solidFill>
                <a:effectLst/>
                <a:latin typeface="Roboto" panose="02000000000000000000" pitchFamily="2" charset="0"/>
                <a:ea typeface="+mn-ea"/>
                <a:cs typeface="+mn-cs"/>
              </a:rPr>
              <a:t>timer</a:t>
            </a:r>
            <a:r>
              <a:rPr lang="ru-RU" sz="1200" b="0" i="0" u="none" strike="noStrike" kern="1200" dirty="0">
                <a:solidFill>
                  <a:schemeClr val="tx1"/>
                </a:solidFill>
                <a:effectLst/>
                <a:latin typeface="Roboto" panose="02000000000000000000" pitchFamily="2" charset="0"/>
                <a:ea typeface="+mn-ea"/>
                <a:cs typeface="+mn-cs"/>
              </a:rPr>
              <a:t> — Если обновление о маршруте не будет получено до истечения данного таймера, маршрут будет помечен как </a:t>
            </a:r>
            <a:r>
              <a:rPr lang="ru-RU" sz="1200" b="0" i="0" u="none" strike="noStrike" kern="1200" dirty="0" err="1">
                <a:solidFill>
                  <a:schemeClr val="tx1"/>
                </a:solidFill>
                <a:effectLst/>
                <a:latin typeface="Roboto" panose="02000000000000000000" pitchFamily="2" charset="0"/>
                <a:ea typeface="+mn-ea"/>
                <a:cs typeface="+mn-cs"/>
              </a:rPr>
              <a:t>Invalid</a:t>
            </a:r>
            <a:r>
              <a:rPr lang="ru-RU" sz="1200" b="0" i="0" u="none" strike="noStrike" kern="1200" dirty="0">
                <a:solidFill>
                  <a:schemeClr val="tx1"/>
                </a:solidFill>
                <a:effectLst/>
                <a:latin typeface="Roboto" panose="02000000000000000000" pitchFamily="2" charset="0"/>
                <a:ea typeface="+mn-ea"/>
                <a:cs typeface="+mn-cs"/>
              </a:rPr>
              <a:t>, то есть с метрикой 16. Такой маршрут считается недостижимым. По умолчанию таймер равен 180 секундам.</a:t>
            </a:r>
          </a:p>
          <a:p>
            <a:pPr lvl="0"/>
            <a:r>
              <a:rPr lang="ru-RU" sz="1200" b="0" i="0" u="none" strike="noStrike" kern="1200" dirty="0" err="1">
                <a:solidFill>
                  <a:schemeClr val="tx1"/>
                </a:solidFill>
                <a:effectLst/>
                <a:latin typeface="Roboto" panose="02000000000000000000" pitchFamily="2" charset="0"/>
                <a:ea typeface="+mn-ea"/>
                <a:cs typeface="+mn-cs"/>
              </a:rPr>
              <a:t>Flush</a:t>
            </a:r>
            <a:r>
              <a:rPr lang="ru-RU" sz="1200" b="0" i="0" u="none" strike="noStrike" kern="1200" dirty="0">
                <a:solidFill>
                  <a:schemeClr val="tx1"/>
                </a:solidFill>
                <a:effectLst/>
                <a:latin typeface="Roboto" panose="02000000000000000000" pitchFamily="2" charset="0"/>
                <a:ea typeface="+mn-ea"/>
                <a:cs typeface="+mn-cs"/>
              </a:rPr>
              <a:t> </a:t>
            </a:r>
            <a:r>
              <a:rPr lang="ru-RU" sz="1200" b="0" i="0" u="none" strike="noStrike" kern="1200" dirty="0" err="1">
                <a:solidFill>
                  <a:schemeClr val="tx1"/>
                </a:solidFill>
                <a:effectLst/>
                <a:latin typeface="Roboto" panose="02000000000000000000" pitchFamily="2" charset="0"/>
                <a:ea typeface="+mn-ea"/>
                <a:cs typeface="+mn-cs"/>
              </a:rPr>
              <a:t>timer</a:t>
            </a:r>
            <a:r>
              <a:rPr lang="ru-RU" sz="1200" b="0" i="0" u="none" strike="noStrike" kern="1200" dirty="0">
                <a:solidFill>
                  <a:schemeClr val="tx1"/>
                </a:solidFill>
                <a:effectLst/>
                <a:latin typeface="Roboto" panose="02000000000000000000" pitchFamily="2" charset="0"/>
                <a:ea typeface="+mn-ea"/>
                <a:cs typeface="+mn-cs"/>
              </a:rPr>
              <a:t> (или </a:t>
            </a:r>
            <a:r>
              <a:rPr lang="ru-RU" sz="1200" b="0" i="0" u="none" strike="noStrike" kern="1200" dirty="0" err="1">
                <a:solidFill>
                  <a:schemeClr val="tx1"/>
                </a:solidFill>
                <a:effectLst/>
                <a:latin typeface="Roboto" panose="02000000000000000000" pitchFamily="2" charset="0"/>
                <a:ea typeface="+mn-ea"/>
                <a:cs typeface="+mn-cs"/>
              </a:rPr>
              <a:t>garbage</a:t>
            </a:r>
            <a:r>
              <a:rPr lang="ru-RU" sz="1200" b="0" i="0" u="none" strike="noStrike" kern="1200" dirty="0">
                <a:solidFill>
                  <a:schemeClr val="tx1"/>
                </a:solidFill>
                <a:effectLst/>
                <a:latin typeface="Roboto" panose="02000000000000000000" pitchFamily="2" charset="0"/>
                <a:ea typeface="+mn-ea"/>
                <a:cs typeface="+mn-cs"/>
              </a:rPr>
              <a:t> </a:t>
            </a:r>
            <a:r>
              <a:rPr lang="ru-RU" sz="1200" b="0" i="0" u="none" strike="noStrike" kern="1200" dirty="0" err="1">
                <a:solidFill>
                  <a:schemeClr val="tx1"/>
                </a:solidFill>
                <a:effectLst/>
                <a:latin typeface="Roboto" panose="02000000000000000000" pitchFamily="2" charset="0"/>
                <a:ea typeface="+mn-ea"/>
                <a:cs typeface="+mn-cs"/>
              </a:rPr>
              <a:t>collection</a:t>
            </a:r>
            <a:r>
              <a:rPr lang="ru-RU" sz="1200" b="0" i="0" u="none" strike="noStrike" kern="1200" dirty="0">
                <a:solidFill>
                  <a:schemeClr val="tx1"/>
                </a:solidFill>
                <a:effectLst/>
                <a:latin typeface="Roboto" panose="02000000000000000000" pitchFamily="2" charset="0"/>
                <a:ea typeface="+mn-ea"/>
                <a:cs typeface="+mn-cs"/>
              </a:rPr>
              <a:t> </a:t>
            </a:r>
            <a:r>
              <a:rPr lang="ru-RU" sz="1200" b="0" i="0" u="none" strike="noStrike" kern="1200" dirty="0" err="1">
                <a:solidFill>
                  <a:schemeClr val="tx1"/>
                </a:solidFill>
                <a:effectLst/>
                <a:latin typeface="Roboto" panose="02000000000000000000" pitchFamily="2" charset="0"/>
                <a:ea typeface="+mn-ea"/>
                <a:cs typeface="+mn-cs"/>
              </a:rPr>
              <a:t>timer</a:t>
            </a:r>
            <a:r>
              <a:rPr lang="ru-RU" sz="1200" b="0" i="0" u="none" strike="noStrike" kern="1200" dirty="0">
                <a:solidFill>
                  <a:schemeClr val="tx1"/>
                </a:solidFill>
                <a:effectLst/>
                <a:latin typeface="Roboto" panose="02000000000000000000" pitchFamily="2" charset="0"/>
                <a:ea typeface="+mn-ea"/>
                <a:cs typeface="+mn-cs"/>
              </a:rPr>
              <a:t>) — По умолчанию таймер равен 240 секундам, на 60 больше чем </a:t>
            </a:r>
            <a:r>
              <a:rPr lang="ru-RU" sz="1200" b="0" i="0" u="none" strike="noStrike" kern="1200" dirty="0" err="1">
                <a:solidFill>
                  <a:schemeClr val="tx1"/>
                </a:solidFill>
                <a:effectLst/>
                <a:latin typeface="Roboto" panose="02000000000000000000" pitchFamily="2" charset="0"/>
                <a:ea typeface="+mn-ea"/>
                <a:cs typeface="+mn-cs"/>
              </a:rPr>
              <a:t>invalid</a:t>
            </a:r>
            <a:r>
              <a:rPr lang="ru-RU" sz="1200" b="0" i="0" u="none" strike="noStrike" kern="1200" dirty="0">
                <a:solidFill>
                  <a:schemeClr val="tx1"/>
                </a:solidFill>
                <a:effectLst/>
                <a:latin typeface="Roboto" panose="02000000000000000000" pitchFamily="2" charset="0"/>
                <a:ea typeface="+mn-ea"/>
                <a:cs typeface="+mn-cs"/>
              </a:rPr>
              <a:t> </a:t>
            </a:r>
            <a:r>
              <a:rPr lang="ru-RU" sz="1200" b="0" i="0" u="none" strike="noStrike" kern="1200" dirty="0" err="1">
                <a:solidFill>
                  <a:schemeClr val="tx1"/>
                </a:solidFill>
                <a:effectLst/>
                <a:latin typeface="Roboto" panose="02000000000000000000" pitchFamily="2" charset="0"/>
                <a:ea typeface="+mn-ea"/>
                <a:cs typeface="+mn-cs"/>
              </a:rPr>
              <a:t>timer</a:t>
            </a:r>
            <a:r>
              <a:rPr lang="ru-RU" sz="1200" b="0" i="0" u="none" strike="noStrike" kern="1200" dirty="0">
                <a:solidFill>
                  <a:schemeClr val="tx1"/>
                </a:solidFill>
                <a:effectLst/>
                <a:latin typeface="Roboto" panose="02000000000000000000" pitchFamily="2" charset="0"/>
                <a:ea typeface="+mn-ea"/>
                <a:cs typeface="+mn-cs"/>
              </a:rPr>
              <a:t>. Если данный таймер истечет до прихода обновлений о маршруте, маршрут будет исключен из таблицы маршрутизации. Если маршрут удален из таблицы маршрутизации то, соответственно, удаляются и остальные таймеры, которые ему соответствовали.</a:t>
            </a:r>
          </a:p>
          <a:p>
            <a:pPr lvl="0"/>
            <a:r>
              <a:rPr lang="ru-RU" sz="1200" b="0" i="0" u="none" strike="noStrike" kern="1200" dirty="0" err="1">
                <a:solidFill>
                  <a:schemeClr val="tx1"/>
                </a:solidFill>
                <a:effectLst/>
                <a:latin typeface="Roboto" panose="02000000000000000000" pitchFamily="2" charset="0"/>
                <a:ea typeface="+mn-ea"/>
                <a:cs typeface="+mn-cs"/>
              </a:rPr>
              <a:t>Holddown</a:t>
            </a:r>
            <a:r>
              <a:rPr lang="ru-RU" sz="1200" b="0" i="0" u="none" strike="noStrike" kern="1200" dirty="0">
                <a:solidFill>
                  <a:schemeClr val="tx1"/>
                </a:solidFill>
                <a:effectLst/>
                <a:latin typeface="Roboto" panose="02000000000000000000" pitchFamily="2" charset="0"/>
                <a:ea typeface="+mn-ea"/>
                <a:cs typeface="+mn-cs"/>
              </a:rPr>
              <a:t> </a:t>
            </a:r>
            <a:r>
              <a:rPr lang="ru-RU" sz="1200" b="0" i="0" u="none" strike="noStrike" kern="1200" dirty="0" err="1">
                <a:solidFill>
                  <a:schemeClr val="tx1"/>
                </a:solidFill>
                <a:effectLst/>
                <a:latin typeface="Roboto" panose="02000000000000000000" pitchFamily="2" charset="0"/>
                <a:ea typeface="+mn-ea"/>
                <a:cs typeface="+mn-cs"/>
              </a:rPr>
              <a:t>timer</a:t>
            </a:r>
            <a:r>
              <a:rPr lang="ru-RU" sz="1200" b="0" i="0" u="none" strike="noStrike" kern="1200" dirty="0">
                <a:solidFill>
                  <a:schemeClr val="tx1"/>
                </a:solidFill>
                <a:effectLst/>
                <a:latin typeface="Roboto" panose="02000000000000000000" pitchFamily="2" charset="0"/>
                <a:ea typeface="+mn-ea"/>
                <a:cs typeface="+mn-cs"/>
              </a:rPr>
              <a:t> — Запуск таймера произойдет после того, как маршрут был помечен как недостижимый. До истечения данного таймера маршрут будет находиться в памяти для предотвращения образования маршрутной петли и по этому маршруту передается трафик. По умолчанию равен 180 секундам. Таймер не является стандартным, добавлен в реализации </a:t>
            </a:r>
            <a:r>
              <a:rPr lang="ru-RU" sz="1200" b="0" i="0" u="none" strike="noStrike" kern="1200" dirty="0" err="1">
                <a:solidFill>
                  <a:schemeClr val="tx1"/>
                </a:solidFill>
                <a:effectLst/>
                <a:latin typeface="Roboto" panose="02000000000000000000" pitchFamily="2" charset="0"/>
                <a:ea typeface="+mn-ea"/>
                <a:cs typeface="+mn-cs"/>
              </a:rPr>
              <a:t>Cisco</a:t>
            </a:r>
            <a:r>
              <a:rPr lang="ru-RU" sz="1200" b="0" i="0" u="none" strike="noStrike" kern="1200" dirty="0">
                <a:solidFill>
                  <a:schemeClr val="tx1"/>
                </a:solidFill>
                <a:effectLst/>
                <a:latin typeface="Roboto" panose="02000000000000000000" pitchFamily="2" charset="0"/>
                <a:ea typeface="+mn-ea"/>
                <a:cs typeface="+mn-cs"/>
              </a:rPr>
              <a:t>. </a:t>
            </a:r>
          </a:p>
          <a:p>
            <a:endParaRPr lang="ru-RU" dirty="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25</a:t>
            </a:fld>
            <a:endParaRPr lang="ru-RU"/>
          </a:p>
        </p:txBody>
      </p:sp>
    </p:spTree>
    <p:extLst>
      <p:ext uri="{BB962C8B-B14F-4D97-AF65-F5344CB8AC3E}">
        <p14:creationId xmlns:p14="http://schemas.microsoft.com/office/powerpoint/2010/main" val="548345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Roboto" panose="02000000000000000000" pitchFamily="2" charset="0"/>
                <a:ea typeface="+mn-ea"/>
                <a:cs typeface="+mn-cs"/>
              </a:rPr>
              <a:t>Для оптимизации</a:t>
            </a:r>
            <a:r>
              <a:rPr lang="ru-RU" sz="1200" b="0" i="0" kern="1200" baseline="0" dirty="0">
                <a:solidFill>
                  <a:schemeClr val="tx1"/>
                </a:solidFill>
                <a:effectLst/>
                <a:latin typeface="Roboto" panose="02000000000000000000" pitchFamily="2" charset="0"/>
                <a:ea typeface="+mn-ea"/>
                <a:cs typeface="+mn-cs"/>
              </a:rPr>
              <a:t> и </a:t>
            </a:r>
            <a:r>
              <a:rPr lang="ru-RU" sz="1200" b="0" i="0" kern="1200" dirty="0">
                <a:solidFill>
                  <a:schemeClr val="tx1"/>
                </a:solidFill>
                <a:effectLst/>
                <a:latin typeface="Roboto" panose="02000000000000000000" pitchFamily="2" charset="0"/>
                <a:ea typeface="+mn-ea"/>
                <a:cs typeface="+mn-cs"/>
              </a:rPr>
              <a:t>предотвращения петель маршрутизации в </a:t>
            </a:r>
            <a:r>
              <a:rPr lang="ru-RU" sz="1200" b="0" i="0" kern="1200" baseline="0" dirty="0">
                <a:solidFill>
                  <a:schemeClr val="tx1"/>
                </a:solidFill>
                <a:effectLst/>
                <a:latin typeface="Roboto" panose="02000000000000000000" pitchFamily="2" charset="0"/>
                <a:ea typeface="+mn-ea"/>
                <a:cs typeface="+mn-cs"/>
              </a:rPr>
              <a:t>протоколе </a:t>
            </a:r>
            <a:r>
              <a:rPr lang="en-US" sz="1200" b="0" i="0" kern="1200" baseline="0" dirty="0">
                <a:solidFill>
                  <a:schemeClr val="tx1"/>
                </a:solidFill>
                <a:effectLst/>
                <a:latin typeface="Roboto" panose="02000000000000000000" pitchFamily="2" charset="0"/>
                <a:ea typeface="+mn-ea"/>
                <a:cs typeface="+mn-cs"/>
              </a:rPr>
              <a:t>RIP </a:t>
            </a:r>
            <a:r>
              <a:rPr lang="ru-RU" sz="1200" b="0" i="0" kern="1200" baseline="0" dirty="0">
                <a:solidFill>
                  <a:schemeClr val="tx1"/>
                </a:solidFill>
                <a:effectLst/>
                <a:latin typeface="Roboto" panose="02000000000000000000" pitchFamily="2" charset="0"/>
                <a:ea typeface="+mn-ea"/>
                <a:cs typeface="+mn-cs"/>
              </a:rPr>
              <a:t>был разработан </a:t>
            </a:r>
            <a:r>
              <a:rPr lang="ru-RU" sz="1200" b="0" i="0" kern="1200" dirty="0">
                <a:solidFill>
                  <a:schemeClr val="tx1"/>
                </a:solidFill>
                <a:effectLst/>
                <a:latin typeface="Roboto" panose="02000000000000000000" pitchFamily="2" charset="0"/>
                <a:ea typeface="+mn-ea"/>
                <a:cs typeface="+mn-cs"/>
              </a:rPr>
              <a:t>метод Расщепление горизонта. </a:t>
            </a:r>
          </a:p>
          <a:p>
            <a:r>
              <a:rPr lang="ru-RU" sz="1200" b="0" i="0" kern="1200" dirty="0">
                <a:solidFill>
                  <a:schemeClr val="tx1"/>
                </a:solidFill>
                <a:effectLst/>
                <a:latin typeface="Roboto" panose="02000000000000000000" pitchFamily="2" charset="0"/>
                <a:ea typeface="+mn-ea"/>
                <a:cs typeface="+mn-cs"/>
              </a:rPr>
              <a:t>Петли маршрутизации в основном возникают из-за медленной сходимости этого дистанционно-векторного протокола маршрутизации. </a:t>
            </a:r>
          </a:p>
          <a:p>
            <a:r>
              <a:rPr lang="ru-RU" sz="1200" b="0" i="0" kern="1200" dirty="0">
                <a:solidFill>
                  <a:schemeClr val="tx1"/>
                </a:solidFill>
                <a:effectLst/>
                <a:latin typeface="Roboto" panose="02000000000000000000" pitchFamily="2" charset="0"/>
                <a:ea typeface="+mn-ea"/>
                <a:cs typeface="+mn-cs"/>
              </a:rPr>
              <a:t>Правило расщеплённого горизонта говорит, что маршрутизатор не должен распространять информацию о сети через интерфейс, в которых прибыло обновление об этой сети.</a:t>
            </a:r>
          </a:p>
          <a:p>
            <a:r>
              <a:rPr lang="ru-RU" sz="1200" b="0" i="0" kern="1200" dirty="0">
                <a:solidFill>
                  <a:schemeClr val="tx1"/>
                </a:solidFill>
                <a:effectLst/>
                <a:latin typeface="Roboto" panose="02000000000000000000" pitchFamily="2" charset="0"/>
                <a:ea typeface="+mn-ea"/>
                <a:cs typeface="+mn-cs"/>
              </a:rPr>
              <a:t>Обычно роутеры по протоколу</a:t>
            </a:r>
            <a:r>
              <a:rPr lang="ru-RU" sz="1200" b="0" i="0" kern="1200" baseline="0" dirty="0">
                <a:solidFill>
                  <a:schemeClr val="tx1"/>
                </a:solidFill>
                <a:effectLst/>
                <a:latin typeface="Roboto" panose="02000000000000000000" pitchFamily="2" charset="0"/>
                <a:ea typeface="+mn-ea"/>
                <a:cs typeface="+mn-cs"/>
              </a:rPr>
              <a:t> </a:t>
            </a:r>
            <a:r>
              <a:rPr lang="en-US" sz="1200" b="0" i="0" kern="1200" baseline="0" dirty="0">
                <a:solidFill>
                  <a:schemeClr val="tx1"/>
                </a:solidFill>
                <a:effectLst/>
                <a:latin typeface="Roboto" panose="02000000000000000000" pitchFamily="2" charset="0"/>
                <a:ea typeface="+mn-ea"/>
                <a:cs typeface="+mn-cs"/>
              </a:rPr>
              <a:t>RIP </a:t>
            </a:r>
            <a:r>
              <a:rPr lang="ru-RU" sz="1200" b="0" i="0" kern="1200" baseline="0" dirty="0">
                <a:solidFill>
                  <a:schemeClr val="tx1"/>
                </a:solidFill>
                <a:effectLst/>
                <a:latin typeface="Roboto" panose="02000000000000000000" pitchFamily="2" charset="0"/>
                <a:ea typeface="+mn-ea"/>
                <a:cs typeface="+mn-cs"/>
              </a:rPr>
              <a:t>обмениваются своей полной таблицей маршрутизации. </a:t>
            </a:r>
            <a:r>
              <a:rPr lang="ru-RU" sz="1200" b="0" i="0" kern="1200" dirty="0">
                <a:solidFill>
                  <a:schemeClr val="tx1"/>
                </a:solidFill>
                <a:effectLst/>
                <a:latin typeface="Roboto" panose="02000000000000000000" pitchFamily="2" charset="0"/>
                <a:ea typeface="+mn-ea"/>
                <a:cs typeface="+mn-cs"/>
              </a:rPr>
              <a:t>Получается,</a:t>
            </a:r>
            <a:r>
              <a:rPr lang="ru-RU" sz="1200" b="0" i="0" kern="1200" baseline="0" dirty="0">
                <a:solidFill>
                  <a:schemeClr val="tx1"/>
                </a:solidFill>
                <a:effectLst/>
                <a:latin typeface="Roboto" panose="02000000000000000000" pitchFamily="2" charset="0"/>
                <a:ea typeface="+mn-ea"/>
                <a:cs typeface="+mn-cs"/>
              </a:rPr>
              <a:t> если роутер два отправит роутеру один информацию о подсети двадцать, то роутер один будет отправлять роутеру два информацию об этой же сети, достижимой через него. Роутер два такую информацию не примет, так как знает, что до этой сети ему ближе идти через свой непосредственно подсоединенный интерфейс. Но получается, что мы лишний раз нагружаем сеть ненужной информацией. Правило </a:t>
            </a:r>
            <a:r>
              <a:rPr lang="ru-RU" sz="1200" b="0" i="0" kern="1200" dirty="0">
                <a:solidFill>
                  <a:schemeClr val="tx1"/>
                </a:solidFill>
                <a:effectLst/>
                <a:latin typeface="Roboto" panose="02000000000000000000" pitchFamily="2" charset="0"/>
                <a:ea typeface="+mn-ea"/>
                <a:cs typeface="+mn-cs"/>
              </a:rPr>
              <a:t>расщеплённого горизонта даст понимание роутеру 1, что раз от получил анонс от второго роутера</a:t>
            </a:r>
            <a:r>
              <a:rPr lang="ru-RU" sz="1200" b="0" i="0" kern="1200" baseline="0" dirty="0">
                <a:solidFill>
                  <a:schemeClr val="tx1"/>
                </a:solidFill>
                <a:effectLst/>
                <a:latin typeface="Roboto" panose="02000000000000000000" pitchFamily="2" charset="0"/>
                <a:ea typeface="+mn-ea"/>
                <a:cs typeface="+mn-cs"/>
              </a:rPr>
              <a:t> про подсеть двадцать, то этому же второму роутеру можно не посылать часть таблицы маршрутизации с подсетью двадцать – ведь второй и так про нее знает.</a:t>
            </a:r>
            <a:endParaRPr lang="ru-RU" sz="1200" b="0" i="0" kern="1200" dirty="0">
              <a:solidFill>
                <a:schemeClr val="tx1"/>
              </a:solidFill>
              <a:effectLst/>
              <a:latin typeface="Roboto" panose="02000000000000000000" pitchFamily="2" charset="0"/>
              <a:ea typeface="+mn-ea"/>
              <a:cs typeface="+mn-cs"/>
            </a:endParaRPr>
          </a:p>
          <a:p>
            <a:endParaRPr lang="ru-RU" dirty="0"/>
          </a:p>
          <a:p>
            <a:r>
              <a:rPr lang="ru-RU" sz="1200" b="1" i="0" kern="1200" dirty="0">
                <a:solidFill>
                  <a:schemeClr val="tx1"/>
                </a:solidFill>
                <a:effectLst/>
                <a:latin typeface="+mn-lt"/>
                <a:ea typeface="+mn-ea"/>
                <a:cs typeface="+mn-cs"/>
              </a:rPr>
              <a:t>Поглощение ответа</a:t>
            </a:r>
          </a:p>
          <a:p>
            <a:r>
              <a:rPr lang="ru-RU" sz="1200" b="0" i="0" kern="1200" dirty="0">
                <a:solidFill>
                  <a:schemeClr val="tx1"/>
                </a:solidFill>
                <a:effectLst/>
                <a:latin typeface="+mn-lt"/>
                <a:ea typeface="+mn-ea"/>
                <a:cs typeface="+mn-cs"/>
              </a:rPr>
              <a:t>Поглощение ответа – вариант "расщепленного горизонта". В этом методе информация, полученная маршрутизатором, используется маршрутной таблицей и затем передается всем интерфейсам. Однако вход таблицы, который получил информацию через интерфейс, устанавливает для этого интерфейса метрику 16 и исключает его из процесса рассылки обновления.</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26</a:t>
            </a:fld>
            <a:endParaRPr lang="ru-RU"/>
          </a:p>
        </p:txBody>
      </p:sp>
    </p:spTree>
    <p:extLst>
      <p:ext uri="{BB962C8B-B14F-4D97-AF65-F5344CB8AC3E}">
        <p14:creationId xmlns:p14="http://schemas.microsoft.com/office/powerpoint/2010/main" val="1287694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Получается, протокол </a:t>
            </a:r>
            <a:r>
              <a:rPr lang="en-US" dirty="0"/>
              <a:t>RIP </a:t>
            </a:r>
            <a:r>
              <a:rPr lang="ru-RU" dirty="0"/>
              <a:t>весьма несовершенен.</a:t>
            </a:r>
            <a:r>
              <a:rPr lang="ru-RU" baseline="0" dirty="0"/>
              <a:t> Резюмируем основные недостатки этого протокола:</a:t>
            </a:r>
            <a:endParaRPr lang="ru-RU" dirty="0"/>
          </a:p>
          <a:p>
            <a:pPr marL="0" marR="0" indent="0" algn="l" defTabSz="914377" rtl="0" eaLnBrk="1" fontAlgn="auto" latinLnBrk="0" hangingPunct="1">
              <a:lnSpc>
                <a:spcPct val="100000"/>
              </a:lnSpc>
              <a:spcBef>
                <a:spcPts val="0"/>
              </a:spcBef>
              <a:spcAft>
                <a:spcPts val="0"/>
              </a:spcAft>
              <a:buClrTx/>
              <a:buSzTx/>
              <a:buFontTx/>
              <a:buNone/>
              <a:tabLst/>
              <a:defRPr/>
            </a:pPr>
            <a:r>
              <a:rPr lang="ru-RU" baseline="0" dirty="0"/>
              <a:t>Первый недостаток – медленная сходимость.</a:t>
            </a:r>
          </a:p>
          <a:p>
            <a:r>
              <a:rPr lang="ru-RU" baseline="0" dirty="0"/>
              <a:t>Второй недостаток – проблема масштабирования из-за ограничения метрики маршрута.</a:t>
            </a:r>
          </a:p>
          <a:p>
            <a:r>
              <a:rPr lang="ru-RU" baseline="0" dirty="0"/>
              <a:t>И третий недостаток – </a:t>
            </a:r>
            <a:r>
              <a:rPr lang="en-US" baseline="0" dirty="0"/>
              <a:t>RIP </a:t>
            </a:r>
            <a:r>
              <a:rPr lang="ru-RU" baseline="0" dirty="0"/>
              <a:t>работает только с классовой адресацией. То есть ничего не знает про разнообразие масок подсетей. Для него есть лишь классы сетей, которые соответствуют современным маскам /8, /16 и /24. </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27</a:t>
            </a:fld>
            <a:endParaRPr lang="ru-RU"/>
          </a:p>
        </p:txBody>
      </p:sp>
    </p:spTree>
    <p:extLst>
      <p:ext uri="{BB962C8B-B14F-4D97-AF65-F5344CB8AC3E}">
        <p14:creationId xmlns:p14="http://schemas.microsoft.com/office/powerpoint/2010/main" val="1456900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aseline="0" dirty="0"/>
              <a:t>OSPF (Open Shortest Path First) — </a:t>
            </a:r>
            <a:r>
              <a:rPr lang="ru-RU" baseline="0" dirty="0"/>
              <a:t>протокол динамической маршрутизации. Является </a:t>
            </a:r>
            <a:r>
              <a:rPr lang="en-US" baseline="0" dirty="0"/>
              <a:t>IGP </a:t>
            </a:r>
            <a:r>
              <a:rPr lang="ru-RU" baseline="0" dirty="0"/>
              <a:t>протоколом, то есть протоколом внутренней маршрутизации. Существует 3 версии протокола, сейчас используется вторая – она заточена для </a:t>
            </a:r>
            <a:r>
              <a:rPr lang="en-US" baseline="0" dirty="0"/>
              <a:t>ipv4. </a:t>
            </a:r>
            <a:r>
              <a:rPr lang="ru-RU" baseline="0" dirty="0"/>
              <a:t>На этой версии будет сосредоточен данный урок. Третья версия используется в сетях </a:t>
            </a:r>
            <a:r>
              <a:rPr lang="en-US" baseline="0" dirty="0"/>
              <a:t>ipv6. </a:t>
            </a:r>
            <a:endParaRPr lang="ru-RU" baseline="0" dirty="0"/>
          </a:p>
          <a:p>
            <a:r>
              <a:rPr lang="ru-RU" baseline="0" dirty="0"/>
              <a:t>Важное отличие протокола </a:t>
            </a:r>
            <a:r>
              <a:rPr lang="en-US" baseline="0" dirty="0"/>
              <a:t>OSPF</a:t>
            </a:r>
            <a:r>
              <a:rPr lang="ru-RU" baseline="0" dirty="0"/>
              <a:t> от </a:t>
            </a:r>
            <a:r>
              <a:rPr lang="en-US" baseline="0" dirty="0"/>
              <a:t>RIP </a:t>
            </a:r>
            <a:r>
              <a:rPr lang="ru-RU" baseline="0" dirty="0"/>
              <a:t>– то, что данный протокол работает по технологии </a:t>
            </a:r>
            <a:r>
              <a:rPr lang="en-US" baseline="0" dirty="0"/>
              <a:t>link-state</a:t>
            </a:r>
            <a:r>
              <a:rPr lang="ru-RU" baseline="0" dirty="0"/>
              <a:t>, что позволяет каждому устройству в автономной системе видеть полную топологию этой сети.</a:t>
            </a:r>
            <a:endParaRPr lang="en-US" dirty="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28</a:t>
            </a:fld>
            <a:endParaRPr lang="ru-RU"/>
          </a:p>
        </p:txBody>
      </p:sp>
    </p:spTree>
    <p:extLst>
      <p:ext uri="{BB962C8B-B14F-4D97-AF65-F5344CB8AC3E}">
        <p14:creationId xmlns:p14="http://schemas.microsoft.com/office/powerpoint/2010/main" val="652550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Отличий</a:t>
            </a:r>
            <a:r>
              <a:rPr lang="ru-RU" baseline="0" dirty="0"/>
              <a:t> у </a:t>
            </a:r>
            <a:r>
              <a:rPr lang="en-US" baseline="0" dirty="0"/>
              <a:t>OSPF </a:t>
            </a:r>
            <a:r>
              <a:rPr lang="ru-RU" baseline="0" dirty="0"/>
              <a:t>и ранее рассмотренного </a:t>
            </a:r>
            <a:r>
              <a:rPr lang="en-US" baseline="0" dirty="0"/>
              <a:t>RIP </a:t>
            </a:r>
            <a:r>
              <a:rPr lang="ru-RU" baseline="0" dirty="0"/>
              <a:t>на самом деле много. Если </a:t>
            </a:r>
            <a:r>
              <a:rPr lang="en-US" baseline="0" dirty="0"/>
              <a:t>RIP </a:t>
            </a:r>
            <a:r>
              <a:rPr lang="ru-RU" baseline="0" dirty="0"/>
              <a:t>ориентировался при создании метрики только на количество переходов между роутерами, то </a:t>
            </a:r>
            <a:r>
              <a:rPr lang="en-US" baseline="0" dirty="0"/>
              <a:t>OSPF </a:t>
            </a:r>
            <a:r>
              <a:rPr lang="ru-RU" baseline="0" dirty="0"/>
              <a:t>использует более верную технику – он создает метрику на основе пропускной способности канала. Такая </a:t>
            </a:r>
            <a:r>
              <a:rPr lang="ru-RU" sz="1200" dirty="0"/>
              <a:t>метрика</a:t>
            </a:r>
            <a:r>
              <a:rPr lang="ru-RU" sz="1200" baseline="0" dirty="0"/>
              <a:t> называется </a:t>
            </a:r>
            <a:r>
              <a:rPr lang="ru-RU" sz="1200" dirty="0" err="1"/>
              <a:t>cost</a:t>
            </a:r>
            <a:r>
              <a:rPr lang="ru-RU" sz="1200" dirty="0"/>
              <a:t> – цена маршрута. Алгоритм протокола рассчитывает суммарное значение метрики всех соединений через сеть. Меньшее число указывает лучший маршрут.</a:t>
            </a:r>
          </a:p>
          <a:p>
            <a:r>
              <a:rPr lang="ru-RU" sz="1200" dirty="0"/>
              <a:t>На рисунке видно, что роутеры </a:t>
            </a:r>
            <a:r>
              <a:rPr lang="en-US" sz="1200" dirty="0"/>
              <a:t>R1</a:t>
            </a:r>
            <a:r>
              <a:rPr lang="en-US" sz="1200" baseline="0" dirty="0"/>
              <a:t> </a:t>
            </a:r>
            <a:r>
              <a:rPr lang="ru-RU" sz="1200" baseline="0" dirty="0"/>
              <a:t>и </a:t>
            </a:r>
            <a:r>
              <a:rPr lang="en-US" sz="1200" baseline="0" dirty="0"/>
              <a:t>R2 </a:t>
            </a:r>
            <a:r>
              <a:rPr lang="ru-RU" sz="1200" baseline="0" dirty="0"/>
              <a:t>соединены через десяти мегабитные интерфейсы</a:t>
            </a:r>
            <a:r>
              <a:rPr lang="en-US" sz="1200" baseline="0" dirty="0"/>
              <a:t>. </a:t>
            </a:r>
            <a:r>
              <a:rPr lang="ru-RU" sz="1200" baseline="0" dirty="0"/>
              <a:t>А связь между роутерами </a:t>
            </a:r>
            <a:r>
              <a:rPr lang="en-US" sz="1200" baseline="0" dirty="0"/>
              <a:t>R1 </a:t>
            </a:r>
            <a:r>
              <a:rPr lang="ru-RU" sz="1200" baseline="0" dirty="0"/>
              <a:t>и </a:t>
            </a:r>
            <a:r>
              <a:rPr lang="en-US" sz="1200" baseline="0" dirty="0"/>
              <a:t>R3, </a:t>
            </a:r>
            <a:r>
              <a:rPr lang="ru-RU" sz="1200" baseline="0" dirty="0"/>
              <a:t>так же как и связь между </a:t>
            </a:r>
            <a:r>
              <a:rPr lang="en-US" sz="1200" baseline="0" dirty="0"/>
              <a:t>R2 </a:t>
            </a:r>
            <a:r>
              <a:rPr lang="ru-RU" sz="1200" baseline="0" dirty="0"/>
              <a:t>и </a:t>
            </a:r>
            <a:r>
              <a:rPr lang="en-US" sz="1200" baseline="0" dirty="0"/>
              <a:t>R3</a:t>
            </a:r>
            <a:r>
              <a:rPr lang="ru-RU" sz="1200" baseline="0" dirty="0"/>
              <a:t> проложена с помощью ста мегабитного канала. Если роутеры настроены по протоколу </a:t>
            </a:r>
            <a:r>
              <a:rPr lang="en-US" sz="1200" baseline="0" dirty="0"/>
              <a:t>OSPF, </a:t>
            </a:r>
            <a:r>
              <a:rPr lang="ru-RU" sz="1200" baseline="0" dirty="0"/>
              <a:t>то трафик от </a:t>
            </a:r>
            <a:r>
              <a:rPr lang="en-US" sz="1200" baseline="0" dirty="0"/>
              <a:t>R1 </a:t>
            </a:r>
            <a:r>
              <a:rPr lang="ru-RU" sz="1200" baseline="0" dirty="0"/>
              <a:t>к </a:t>
            </a:r>
            <a:r>
              <a:rPr lang="en-US" sz="1200" baseline="0" dirty="0"/>
              <a:t>R2 </a:t>
            </a:r>
            <a:r>
              <a:rPr lang="ru-RU" sz="1200" baseline="0" dirty="0"/>
              <a:t>пойдет через роутер </a:t>
            </a:r>
            <a:r>
              <a:rPr lang="en-US" sz="1200" baseline="0" dirty="0"/>
              <a:t>R3 – </a:t>
            </a:r>
            <a:r>
              <a:rPr lang="ru-RU" sz="1200" baseline="0" dirty="0"/>
              <a:t>а все потому</a:t>
            </a:r>
            <a:r>
              <a:rPr lang="en-US" sz="1200" baseline="0" dirty="0"/>
              <a:t>,</a:t>
            </a:r>
            <a:r>
              <a:rPr lang="ru-RU" sz="1200" baseline="0" dirty="0"/>
              <a:t> что канал шире</a:t>
            </a:r>
            <a:r>
              <a:rPr lang="en-US" sz="1200" baseline="0" dirty="0"/>
              <a:t>.</a:t>
            </a:r>
            <a:r>
              <a:rPr lang="ru-RU" sz="1200" baseline="0" dirty="0"/>
              <a:t> А значит, можно передать большее количество данных за единицу времени. Если бы мы использовали </a:t>
            </a:r>
            <a:r>
              <a:rPr lang="en-US" sz="1200" baseline="0" dirty="0"/>
              <a:t>RIP, </a:t>
            </a:r>
            <a:r>
              <a:rPr lang="ru-RU" sz="1200" baseline="0" dirty="0"/>
              <a:t>то роутеры бы недолго думая направляли бы трафик по ближайшему пути.</a:t>
            </a:r>
          </a:p>
        </p:txBody>
      </p:sp>
      <p:sp>
        <p:nvSpPr>
          <p:cNvPr id="4" name="Номер слайда 3"/>
          <p:cNvSpPr>
            <a:spLocks noGrp="1"/>
          </p:cNvSpPr>
          <p:nvPr>
            <p:ph type="sldNum" sz="quarter" idx="10"/>
          </p:nvPr>
        </p:nvSpPr>
        <p:spPr/>
        <p:txBody>
          <a:bodyPr/>
          <a:lstStyle/>
          <a:p>
            <a:fld id="{80EA2E60-5E3E-4AAB-B5EC-6CA89797E6E9}" type="slidenum">
              <a:rPr lang="ru-RU" smtClean="0"/>
              <a:t>29</a:t>
            </a:fld>
            <a:endParaRPr lang="ru-RU"/>
          </a:p>
        </p:txBody>
      </p:sp>
    </p:spTree>
    <p:extLst>
      <p:ext uri="{BB962C8B-B14F-4D97-AF65-F5344CB8AC3E}">
        <p14:creationId xmlns:p14="http://schemas.microsoft.com/office/powerpoint/2010/main" val="4144838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Способность быстро находить наикратчайшие пути в любые сети топологии и знать обо всех возможных связях</a:t>
            </a:r>
            <a:r>
              <a:rPr lang="ru-RU" baseline="0" dirty="0"/>
              <a:t> между роутерами в протоколе </a:t>
            </a:r>
            <a:r>
              <a:rPr lang="en-US" baseline="0" dirty="0" err="1"/>
              <a:t>ospf</a:t>
            </a:r>
            <a:r>
              <a:rPr lang="en-US" baseline="0" dirty="0"/>
              <a:t> </a:t>
            </a:r>
            <a:r>
              <a:rPr lang="ru-RU" baseline="0" dirty="0"/>
              <a:t>достигается за счет построения специальной базы </a:t>
            </a:r>
            <a:r>
              <a:rPr lang="en-US" baseline="0" dirty="0"/>
              <a:t>LSDB – </a:t>
            </a:r>
            <a:r>
              <a:rPr lang="en-US" sz="1200" b="0" i="0" kern="1200" dirty="0">
                <a:solidFill>
                  <a:schemeClr val="tx1"/>
                </a:solidFill>
                <a:effectLst/>
                <a:latin typeface="Roboto" panose="02000000000000000000" pitchFamily="2" charset="0"/>
                <a:ea typeface="+mn-ea"/>
                <a:cs typeface="+mn-cs"/>
              </a:rPr>
              <a:t>Link State Data Base</a:t>
            </a:r>
            <a:r>
              <a:rPr lang="ru-RU" baseline="0" dirty="0"/>
              <a:t>. </a:t>
            </a:r>
            <a:r>
              <a:rPr lang="ru-RU" sz="1200" b="0" i="0" kern="1200" dirty="0">
                <a:solidFill>
                  <a:schemeClr val="tx1"/>
                </a:solidFill>
                <a:effectLst/>
                <a:latin typeface="Roboto" panose="02000000000000000000" pitchFamily="2" charset="0"/>
                <a:ea typeface="+mn-ea"/>
                <a:cs typeface="+mn-cs"/>
              </a:rPr>
              <a:t>База LSDB будет содержать в себе информацию о маршрутах. То есть вообще обо всех возможных маршрутах в сети. Как</a:t>
            </a:r>
            <a:r>
              <a:rPr lang="ru-RU" sz="1200" b="0" i="0" kern="1200" baseline="0" dirty="0">
                <a:solidFill>
                  <a:schemeClr val="tx1"/>
                </a:solidFill>
                <a:effectLst/>
                <a:latin typeface="Roboto" panose="02000000000000000000" pitchFamily="2" charset="0"/>
                <a:ea typeface="+mn-ea"/>
                <a:cs typeface="+mn-cs"/>
              </a:rPr>
              <a:t> ранее уточнялось, </a:t>
            </a:r>
            <a:r>
              <a:rPr lang="en-US" sz="1200" b="0" i="0" kern="1200" baseline="0" dirty="0">
                <a:solidFill>
                  <a:schemeClr val="tx1"/>
                </a:solidFill>
                <a:effectLst/>
                <a:latin typeface="Roboto" panose="02000000000000000000" pitchFamily="2" charset="0"/>
                <a:ea typeface="+mn-ea"/>
                <a:cs typeface="+mn-cs"/>
              </a:rPr>
              <a:t>OSPF </a:t>
            </a:r>
            <a:r>
              <a:rPr lang="ru-RU" sz="1200" b="0" i="0" kern="1200" baseline="0" dirty="0">
                <a:solidFill>
                  <a:schemeClr val="tx1"/>
                </a:solidFill>
                <a:effectLst/>
                <a:latin typeface="Roboto" panose="02000000000000000000" pitchFamily="2" charset="0"/>
                <a:ea typeface="+mn-ea"/>
                <a:cs typeface="+mn-cs"/>
              </a:rPr>
              <a:t>является внутренним протоколом маршрутизации. И теперь постепенно становится понятно, почему при его то популярности </a:t>
            </a:r>
            <a:r>
              <a:rPr lang="en-US" sz="1200" b="0" i="0" kern="1200" baseline="0" dirty="0" err="1">
                <a:solidFill>
                  <a:schemeClr val="tx1"/>
                </a:solidFill>
                <a:effectLst/>
                <a:latin typeface="Roboto" panose="02000000000000000000" pitchFamily="2" charset="0"/>
                <a:ea typeface="+mn-ea"/>
                <a:cs typeface="+mn-cs"/>
              </a:rPr>
              <a:t>ospf</a:t>
            </a:r>
            <a:r>
              <a:rPr lang="ru-RU" sz="1200" b="0" i="0" kern="1200" baseline="0" dirty="0">
                <a:solidFill>
                  <a:schemeClr val="tx1"/>
                </a:solidFill>
                <a:effectLst/>
                <a:latin typeface="Roboto" panose="02000000000000000000" pitchFamily="2" charset="0"/>
                <a:ea typeface="+mn-ea"/>
                <a:cs typeface="+mn-cs"/>
              </a:rPr>
              <a:t> не используют как внешний протокол маршрутизации</a:t>
            </a:r>
            <a:r>
              <a:rPr lang="en-US" sz="1200" b="0" i="0" kern="1200" baseline="0" dirty="0">
                <a:solidFill>
                  <a:schemeClr val="tx1"/>
                </a:solidFill>
                <a:effectLst/>
                <a:latin typeface="Roboto" panose="02000000000000000000" pitchFamily="2" charset="0"/>
                <a:ea typeface="+mn-ea"/>
                <a:cs typeface="+mn-cs"/>
              </a:rPr>
              <a:t>. </a:t>
            </a:r>
            <a:r>
              <a:rPr lang="ru-RU" sz="1200" b="0" i="0" kern="1200" baseline="0" dirty="0">
                <a:solidFill>
                  <a:schemeClr val="tx1"/>
                </a:solidFill>
                <a:effectLst/>
                <a:latin typeface="Roboto" panose="02000000000000000000" pitchFamily="2" charset="0"/>
                <a:ea typeface="+mn-ea"/>
                <a:cs typeface="+mn-cs"/>
              </a:rPr>
              <a:t>Ведь во внешней сети, то есть сети интернет, миллионы роутеров, хранить все маршруты между которыми физически невозможно.</a:t>
            </a:r>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30</a:t>
            </a:fld>
            <a:endParaRPr lang="ru-RU"/>
          </a:p>
        </p:txBody>
      </p:sp>
    </p:spTree>
    <p:extLst>
      <p:ext uri="{BB962C8B-B14F-4D97-AF65-F5344CB8AC3E}">
        <p14:creationId xmlns:p14="http://schemas.microsoft.com/office/powerpoint/2010/main" val="1801319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aseline="0" dirty="0"/>
              <a:t>Для установки соединения и обмена информацией в рассматриваемом протоколе используется несколько типов пакетов.</a:t>
            </a:r>
          </a:p>
          <a:p>
            <a:pPr marL="0" marR="0" indent="0" algn="l" defTabSz="914377" rtl="0" eaLnBrk="1" fontAlgn="auto" latinLnBrk="0" hangingPunct="1">
              <a:lnSpc>
                <a:spcPct val="100000"/>
              </a:lnSpc>
              <a:spcBef>
                <a:spcPts val="0"/>
              </a:spcBef>
              <a:spcAft>
                <a:spcPts val="0"/>
              </a:spcAft>
              <a:buClrTx/>
              <a:buSzTx/>
              <a:buFontTx/>
              <a:buNone/>
              <a:tabLst/>
              <a:defRPr/>
            </a:pPr>
            <a:r>
              <a:rPr lang="ru-RU" baseline="0" dirty="0"/>
              <a:t>Первый пакет – </a:t>
            </a:r>
            <a:r>
              <a:rPr lang="en-US" baseline="0" dirty="0"/>
              <a:t>Hello. </a:t>
            </a:r>
            <a:r>
              <a:rPr lang="ru-RU" baseline="0" dirty="0"/>
              <a:t>Такой пакет используется, чтобы устанавливать и поддерживать отношения смежности между соседними устройствами. В этом пакете есть два специальных интервала. П</a:t>
            </a:r>
            <a:r>
              <a:rPr lang="ru-RU" sz="1200" b="0" i="0" kern="1200" baseline="0" dirty="0">
                <a:solidFill>
                  <a:schemeClr val="tx1"/>
                </a:solidFill>
                <a:effectLst/>
                <a:latin typeface="Roboto" panose="02000000000000000000" pitchFamily="2" charset="0"/>
                <a:ea typeface="+mn-ea"/>
                <a:cs typeface="+mn-cs"/>
              </a:rPr>
              <a:t>ервый интервал, он же </a:t>
            </a:r>
            <a:r>
              <a:rPr lang="en-US" sz="1200" b="0" i="0" kern="1200" baseline="0" dirty="0">
                <a:solidFill>
                  <a:schemeClr val="tx1"/>
                </a:solidFill>
                <a:effectLst/>
                <a:latin typeface="Roboto" panose="02000000000000000000" pitchFamily="2" charset="0"/>
                <a:ea typeface="+mn-ea"/>
                <a:cs typeface="+mn-cs"/>
              </a:rPr>
              <a:t>hello</a:t>
            </a:r>
            <a:r>
              <a:rPr lang="ru-RU" sz="1200" b="0" i="0" kern="1200" baseline="0" dirty="0">
                <a:solidFill>
                  <a:schemeClr val="tx1"/>
                </a:solidFill>
                <a:effectLst/>
                <a:latin typeface="Roboto" panose="02000000000000000000" pitchFamily="2" charset="0"/>
                <a:ea typeface="+mn-ea"/>
                <a:cs typeface="+mn-cs"/>
              </a:rPr>
              <a:t> интервал</a:t>
            </a:r>
            <a:r>
              <a:rPr lang="en-US" sz="1200" b="0" i="0" kern="1200" baseline="0" dirty="0">
                <a:solidFill>
                  <a:schemeClr val="tx1"/>
                </a:solidFill>
                <a:effectLst/>
                <a:latin typeface="Roboto" panose="02000000000000000000" pitchFamily="2" charset="0"/>
                <a:ea typeface="+mn-ea"/>
                <a:cs typeface="+mn-cs"/>
              </a:rPr>
              <a:t>,</a:t>
            </a:r>
            <a:r>
              <a:rPr lang="ru-RU" sz="1200" b="0" i="0" kern="1200" baseline="0" dirty="0">
                <a:solidFill>
                  <a:schemeClr val="tx1"/>
                </a:solidFill>
                <a:effectLst/>
                <a:latin typeface="Roboto" panose="02000000000000000000" pitchFamily="2" charset="0"/>
                <a:ea typeface="+mn-ea"/>
                <a:cs typeface="+mn-cs"/>
              </a:rPr>
              <a:t> определяет, как часто будут отправляться </a:t>
            </a:r>
            <a:r>
              <a:rPr lang="en-US" sz="1200" b="0" i="0" kern="1200" baseline="0" dirty="0">
                <a:solidFill>
                  <a:schemeClr val="tx1"/>
                </a:solidFill>
                <a:effectLst/>
                <a:latin typeface="Roboto" panose="02000000000000000000" pitchFamily="2" charset="0"/>
                <a:ea typeface="+mn-ea"/>
                <a:cs typeface="+mn-cs"/>
              </a:rPr>
              <a:t>hello </a:t>
            </a:r>
            <a:r>
              <a:rPr lang="ru-RU" sz="1200" b="0" i="0" kern="1200" baseline="0" dirty="0">
                <a:solidFill>
                  <a:schemeClr val="tx1"/>
                </a:solidFill>
                <a:effectLst/>
                <a:latin typeface="Roboto" panose="02000000000000000000" pitchFamily="2" charset="0"/>
                <a:ea typeface="+mn-ea"/>
                <a:cs typeface="+mn-cs"/>
              </a:rPr>
              <a:t>пакеты соседям. По умолчанию равен десяти секундам. А второй</a:t>
            </a:r>
            <a:r>
              <a:rPr lang="en-US" sz="1200" b="0" i="0" kern="1200" baseline="0" dirty="0">
                <a:solidFill>
                  <a:schemeClr val="tx1"/>
                </a:solidFill>
                <a:effectLst/>
                <a:latin typeface="Roboto" panose="02000000000000000000" pitchFamily="2" charset="0"/>
                <a:ea typeface="+mn-ea"/>
                <a:cs typeface="+mn-cs"/>
              </a:rPr>
              <a:t>, dead interval</a:t>
            </a:r>
            <a:r>
              <a:rPr lang="ru-RU" sz="1200" b="0" i="0" kern="1200" baseline="0" dirty="0">
                <a:solidFill>
                  <a:schemeClr val="tx1"/>
                </a:solidFill>
                <a:effectLst/>
                <a:latin typeface="Roboto" panose="02000000000000000000" pitchFamily="2" charset="0"/>
                <a:ea typeface="+mn-ea"/>
                <a:cs typeface="+mn-cs"/>
              </a:rPr>
              <a:t>, определяет </a:t>
            </a:r>
            <a:r>
              <a:rPr lang="ru-RU" sz="1200" b="0" i="0" kern="1200" dirty="0">
                <a:solidFill>
                  <a:schemeClr val="tx1"/>
                </a:solidFill>
                <a:effectLst/>
                <a:latin typeface="Roboto" panose="02000000000000000000" pitchFamily="2" charset="0"/>
                <a:ea typeface="+mn-ea"/>
                <a:cs typeface="+mn-cs"/>
              </a:rPr>
              <a:t>период времени, по прохождению которого, сосед считается недоступным, если от него не приходило </a:t>
            </a:r>
            <a:r>
              <a:rPr lang="ru-RU" sz="1200" b="0" i="0" kern="1200" dirty="0" err="1">
                <a:solidFill>
                  <a:schemeClr val="tx1"/>
                </a:solidFill>
                <a:effectLst/>
                <a:latin typeface="Roboto" panose="02000000000000000000" pitchFamily="2" charset="0"/>
                <a:ea typeface="+mn-ea"/>
                <a:cs typeface="+mn-cs"/>
              </a:rPr>
              <a:t>Hello</a:t>
            </a:r>
            <a:r>
              <a:rPr lang="en-US" sz="1200" b="0" i="0" kern="1200" dirty="0">
                <a:solidFill>
                  <a:schemeClr val="tx1"/>
                </a:solidFill>
                <a:effectLst/>
                <a:latin typeface="Roboto" panose="02000000000000000000" pitchFamily="2" charset="0"/>
                <a:ea typeface="+mn-ea"/>
                <a:cs typeface="+mn-cs"/>
              </a:rPr>
              <a:t> </a:t>
            </a:r>
            <a:r>
              <a:rPr lang="ru-RU" sz="1200" b="0" i="0" kern="1200" dirty="0">
                <a:solidFill>
                  <a:schemeClr val="tx1"/>
                </a:solidFill>
                <a:effectLst/>
                <a:latin typeface="Roboto" panose="02000000000000000000" pitchFamily="2" charset="0"/>
                <a:ea typeface="+mn-ea"/>
                <a:cs typeface="+mn-cs"/>
              </a:rPr>
              <a:t>пакетов</a:t>
            </a:r>
            <a:r>
              <a:rPr lang="en-US" sz="1200" b="0" i="0" kern="1200" dirty="0">
                <a:solidFill>
                  <a:schemeClr val="tx1"/>
                </a:solidFill>
                <a:effectLst/>
                <a:latin typeface="Roboto" panose="02000000000000000000" pitchFamily="2" charset="0"/>
                <a:ea typeface="+mn-ea"/>
                <a:cs typeface="+mn-cs"/>
              </a:rPr>
              <a:t>.</a:t>
            </a:r>
            <a:r>
              <a:rPr lang="ru-RU" sz="1200" b="0" i="0" kern="1200" dirty="0">
                <a:solidFill>
                  <a:schemeClr val="tx1"/>
                </a:solidFill>
                <a:effectLst/>
                <a:latin typeface="Roboto" panose="02000000000000000000" pitchFamily="2" charset="0"/>
                <a:ea typeface="+mn-ea"/>
                <a:cs typeface="+mn-cs"/>
              </a:rPr>
              <a:t> По умолчанию равен сорока секундам.</a:t>
            </a:r>
            <a:endParaRPr lang="en-US" sz="1200" b="0" i="0" kern="1200" dirty="0">
              <a:solidFill>
                <a:schemeClr val="tx1"/>
              </a:solidFill>
              <a:effectLst/>
              <a:latin typeface="Roboto" panose="02000000000000000000" pitchFamily="2" charset="0"/>
              <a:ea typeface="+mn-ea"/>
              <a:cs typeface="+mn-cs"/>
            </a:endParaRPr>
          </a:p>
          <a:p>
            <a:pPr marL="0" marR="0" indent="0" algn="l" defTabSz="914377" rtl="0" eaLnBrk="1" fontAlgn="auto" latinLnBrk="0" hangingPunct="1">
              <a:lnSpc>
                <a:spcPct val="100000"/>
              </a:lnSpc>
              <a:spcBef>
                <a:spcPts val="0"/>
              </a:spcBef>
              <a:spcAft>
                <a:spcPts val="0"/>
              </a:spcAft>
              <a:buClrTx/>
              <a:buSzTx/>
              <a:buFontTx/>
              <a:buNone/>
              <a:tabLst/>
              <a:defRPr/>
            </a:pPr>
            <a:endParaRPr lang="en-US" baseline="0" dirty="0"/>
          </a:p>
          <a:p>
            <a:r>
              <a:rPr lang="ru-RU" baseline="0" dirty="0"/>
              <a:t>Второй пакет –  </a:t>
            </a:r>
            <a:r>
              <a:rPr lang="en-US" baseline="0" dirty="0" err="1"/>
              <a:t>DataBase</a:t>
            </a:r>
            <a:r>
              <a:rPr lang="en-US" baseline="0" dirty="0"/>
              <a:t> Description</a:t>
            </a:r>
            <a:r>
              <a:rPr lang="ru-RU" baseline="0" dirty="0"/>
              <a:t>, </a:t>
            </a:r>
            <a:r>
              <a:rPr lang="en-US" baseline="0" dirty="0"/>
              <a:t>DBD</a:t>
            </a:r>
            <a:r>
              <a:rPr lang="ru-RU" baseline="0" dirty="0"/>
              <a:t>. С его помощью роутеры обмениваются информацией о том, какие сети они знают. В этом пакете нет полного описания сети с метрикой и прочими параметрами – только адреса подсетей.</a:t>
            </a:r>
          </a:p>
          <a:p>
            <a:r>
              <a:rPr lang="ru-RU" baseline="0" dirty="0"/>
              <a:t>Третий пакет – </a:t>
            </a:r>
            <a:r>
              <a:rPr lang="en-US" baseline="0" dirty="0"/>
              <a:t>Link-State Request, LSR</a:t>
            </a:r>
            <a:r>
              <a:rPr lang="ru-RU" baseline="0" dirty="0"/>
              <a:t>.</a:t>
            </a:r>
            <a:r>
              <a:rPr lang="en-US" baseline="0" dirty="0"/>
              <a:t> </a:t>
            </a:r>
            <a:r>
              <a:rPr lang="ru-RU" baseline="0" dirty="0"/>
              <a:t>Это запрос на обновление своей базы данных маршрутов.</a:t>
            </a:r>
            <a:endParaRPr lang="en-US" baseline="0" dirty="0"/>
          </a:p>
          <a:p>
            <a:pPr marL="0" marR="0" indent="0" algn="l" defTabSz="914377" rtl="0" eaLnBrk="1" fontAlgn="auto" latinLnBrk="0" hangingPunct="1">
              <a:lnSpc>
                <a:spcPct val="100000"/>
              </a:lnSpc>
              <a:spcBef>
                <a:spcPts val="0"/>
              </a:spcBef>
              <a:spcAft>
                <a:spcPts val="0"/>
              </a:spcAft>
              <a:buClrTx/>
              <a:buSzTx/>
              <a:buFontTx/>
              <a:buNone/>
              <a:tabLst/>
              <a:defRPr/>
            </a:pPr>
            <a:r>
              <a:rPr lang="ru-RU" baseline="0" dirty="0"/>
              <a:t>Четвертый пакет – </a:t>
            </a:r>
            <a:r>
              <a:rPr lang="en-US" baseline="0" dirty="0"/>
              <a:t>Link-State Update, LSU.</a:t>
            </a:r>
            <a:r>
              <a:rPr lang="ru-RU" baseline="0" dirty="0"/>
              <a:t> Он нужен для отправки детальных данных о маршрутах, которые знает роутер.</a:t>
            </a:r>
            <a:endParaRPr lang="en-US" baseline="0" dirty="0"/>
          </a:p>
          <a:p>
            <a:pPr marL="0" marR="0" indent="0" algn="l" defTabSz="914377" rtl="0" eaLnBrk="1" fontAlgn="auto" latinLnBrk="0" hangingPunct="1">
              <a:lnSpc>
                <a:spcPct val="100000"/>
              </a:lnSpc>
              <a:spcBef>
                <a:spcPts val="0"/>
              </a:spcBef>
              <a:spcAft>
                <a:spcPts val="0"/>
              </a:spcAft>
              <a:buClrTx/>
              <a:buSzTx/>
              <a:buFontTx/>
              <a:buNone/>
              <a:tabLst/>
              <a:defRPr/>
            </a:pPr>
            <a:r>
              <a:rPr lang="ru-RU" baseline="0" dirty="0"/>
              <a:t>Пятый пакет – </a:t>
            </a:r>
            <a:r>
              <a:rPr lang="en-US" baseline="0" dirty="0"/>
              <a:t>Link-State Acknowledgment, </a:t>
            </a:r>
            <a:r>
              <a:rPr lang="en-US" baseline="0" dirty="0" err="1"/>
              <a:t>LSAck</a:t>
            </a:r>
            <a:r>
              <a:rPr lang="en-US" baseline="0" dirty="0"/>
              <a:t>.</a:t>
            </a:r>
            <a:r>
              <a:rPr lang="ru-RU" baseline="0" dirty="0"/>
              <a:t> Используется для подтверждения получения информации. </a:t>
            </a:r>
            <a:r>
              <a:rPr lang="en-US" baseline="0" dirty="0"/>
              <a:t>OSPF </a:t>
            </a:r>
            <a:r>
              <a:rPr lang="ru-RU" baseline="0" dirty="0"/>
              <a:t>не использует транспортный уровень и инкапсулируется в </a:t>
            </a:r>
            <a:r>
              <a:rPr lang="en-US" baseline="0" dirty="0"/>
              <a:t>IP </a:t>
            </a:r>
            <a:r>
              <a:rPr lang="ru-RU" baseline="0" dirty="0"/>
              <a:t>протокол, поэтому протоколу нужен свой собственный механизм подтверждения доставки.</a:t>
            </a:r>
            <a:endParaRPr lang="en-US" baseline="0" dirty="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31</a:t>
            </a:fld>
            <a:endParaRPr lang="ru-RU"/>
          </a:p>
        </p:txBody>
      </p:sp>
    </p:spTree>
    <p:extLst>
      <p:ext uri="{BB962C8B-B14F-4D97-AF65-F5344CB8AC3E}">
        <p14:creationId xmlns:p14="http://schemas.microsoft.com/office/powerpoint/2010/main" val="2694136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Теперь перейдем к процессу создания </a:t>
            </a:r>
            <a:r>
              <a:rPr lang="ru-RU" baseline="0" dirty="0"/>
              <a:t>базы </a:t>
            </a:r>
            <a:r>
              <a:rPr lang="en-US" baseline="0" dirty="0"/>
              <a:t>LSBD </a:t>
            </a:r>
            <a:r>
              <a:rPr lang="ru-RU" baseline="0" dirty="0"/>
              <a:t>и к процессу работы протокола </a:t>
            </a:r>
            <a:r>
              <a:rPr lang="en-US" baseline="0" dirty="0"/>
              <a:t>OSPF.</a:t>
            </a:r>
            <a:r>
              <a:rPr lang="ru-RU" baseline="0" dirty="0"/>
              <a:t> </a:t>
            </a:r>
          </a:p>
          <a:p>
            <a:r>
              <a:rPr lang="ru-RU" baseline="0" dirty="0"/>
              <a:t>Первое, что происходит в сети при запуске процесса </a:t>
            </a:r>
            <a:r>
              <a:rPr lang="en-US" baseline="0" dirty="0"/>
              <a:t>OSPF </a:t>
            </a:r>
            <a:r>
              <a:rPr lang="ru-RU" baseline="0" dirty="0"/>
              <a:t>на роутерах – обмен пакетами </a:t>
            </a:r>
            <a:r>
              <a:rPr lang="en-US" baseline="0" dirty="0"/>
              <a:t>Hello. TTL </a:t>
            </a:r>
            <a:r>
              <a:rPr lang="ru-RU" baseline="0" dirty="0"/>
              <a:t>таких пакетов равен одному, поэтому </a:t>
            </a:r>
            <a:r>
              <a:rPr lang="en-US" baseline="0" dirty="0"/>
              <a:t>hello </a:t>
            </a:r>
            <a:r>
              <a:rPr lang="ru-RU" baseline="0" dirty="0"/>
              <a:t>получат только непосредственно подсоединенные роутеры. Они не </a:t>
            </a:r>
            <a:r>
              <a:rPr lang="ru-RU" baseline="0" dirty="0" err="1"/>
              <a:t>смаршрутизируют</a:t>
            </a:r>
            <a:r>
              <a:rPr lang="ru-RU" baseline="0" dirty="0"/>
              <a:t> эту информацию дальше, а аналогичным способом будут рассылать свои </a:t>
            </a:r>
            <a:r>
              <a:rPr lang="en-US" baseline="0" dirty="0"/>
              <a:t>hello </a:t>
            </a:r>
            <a:r>
              <a:rPr lang="ru-RU" baseline="0" dirty="0"/>
              <a:t>соседям.</a:t>
            </a:r>
            <a:endParaRPr lang="en-US" baseline="0" dirty="0"/>
          </a:p>
          <a:p>
            <a:pPr marL="0" marR="0" indent="0" algn="l" defTabSz="914377" rtl="0" eaLnBrk="1" fontAlgn="auto" latinLnBrk="0" hangingPunct="1">
              <a:lnSpc>
                <a:spcPct val="100000"/>
              </a:lnSpc>
              <a:spcBef>
                <a:spcPts val="0"/>
              </a:spcBef>
              <a:spcAft>
                <a:spcPts val="0"/>
              </a:spcAft>
              <a:buClrTx/>
              <a:buSzTx/>
              <a:buFontTx/>
              <a:buNone/>
              <a:tabLst/>
              <a:defRPr/>
            </a:pPr>
            <a:r>
              <a:rPr lang="ru-RU" baseline="0" dirty="0" err="1"/>
              <a:t>Hello</a:t>
            </a:r>
            <a:r>
              <a:rPr lang="ru-RU" baseline="0" dirty="0"/>
              <a:t>- пакеты содержат идентификатор устройства (</a:t>
            </a:r>
            <a:r>
              <a:rPr lang="ru-RU" baseline="0" dirty="0" err="1"/>
              <a:t>Router</a:t>
            </a:r>
            <a:r>
              <a:rPr lang="ru-RU" baseline="0" dirty="0"/>
              <a:t> ID), который по сути является адресом одного из интерфейсов маршрутизатора. </a:t>
            </a:r>
            <a:r>
              <a:rPr lang="en-US" baseline="0" dirty="0"/>
              <a:t>IP </a:t>
            </a:r>
            <a:r>
              <a:rPr lang="ru-RU" baseline="0" dirty="0"/>
              <a:t>адреса маршрутизирующих устройств в сети не повторяются, что обеспечивает уникальную идентификацию каждого роутера.</a:t>
            </a:r>
            <a:endParaRPr lang="en-US" baseline="0" dirty="0"/>
          </a:p>
          <a:p>
            <a:pPr marL="0" marR="0" indent="0" algn="l" defTabSz="914377" rtl="0" eaLnBrk="1" fontAlgn="auto" latinLnBrk="0" hangingPunct="1">
              <a:lnSpc>
                <a:spcPct val="100000"/>
              </a:lnSpc>
              <a:spcBef>
                <a:spcPts val="0"/>
              </a:spcBef>
              <a:spcAft>
                <a:spcPts val="0"/>
              </a:spcAft>
              <a:buClrTx/>
              <a:buSzTx/>
              <a:buFontTx/>
              <a:buNone/>
              <a:tabLst/>
              <a:defRPr/>
            </a:pPr>
            <a:r>
              <a:rPr lang="ru-RU" baseline="0" dirty="0"/>
              <a:t>Ещё такие пакеты содержат информацию об адресе известных роутеру соседях, интервалах </a:t>
            </a:r>
            <a:r>
              <a:rPr lang="en-US" baseline="0" dirty="0"/>
              <a:t>hello </a:t>
            </a:r>
            <a:r>
              <a:rPr lang="ru-RU" baseline="0" dirty="0"/>
              <a:t>и </a:t>
            </a:r>
            <a:r>
              <a:rPr lang="en-US" sz="1200" b="0" i="0" kern="1200" dirty="0">
                <a:solidFill>
                  <a:schemeClr val="tx1"/>
                </a:solidFill>
                <a:effectLst/>
                <a:latin typeface="Roboto" panose="02000000000000000000" pitchFamily="2" charset="0"/>
                <a:ea typeface="+mn-ea"/>
                <a:cs typeface="+mn-cs"/>
              </a:rPr>
              <a:t>Dead</a:t>
            </a:r>
            <a:r>
              <a:rPr lang="ru-RU" sz="1200" b="0" i="0" kern="1200" baseline="0" dirty="0">
                <a:solidFill>
                  <a:schemeClr val="tx1"/>
                </a:solidFill>
                <a:effectLst/>
                <a:latin typeface="Roboto" panose="02000000000000000000" pitchFamily="2" charset="0"/>
                <a:ea typeface="+mn-ea"/>
                <a:cs typeface="+mn-cs"/>
              </a:rPr>
              <a:t>, номере зоны, адресах </a:t>
            </a:r>
            <a:r>
              <a:rPr lang="en-US" sz="1200" b="0" i="0" kern="1200" baseline="0" dirty="0">
                <a:solidFill>
                  <a:schemeClr val="tx1"/>
                </a:solidFill>
                <a:effectLst/>
                <a:latin typeface="Roboto" panose="02000000000000000000" pitchFamily="2" charset="0"/>
                <a:ea typeface="+mn-ea"/>
                <a:cs typeface="+mn-cs"/>
              </a:rPr>
              <a:t>DR </a:t>
            </a:r>
            <a:r>
              <a:rPr lang="ru-RU" sz="1200" b="0" i="0" kern="1200" baseline="0" dirty="0">
                <a:solidFill>
                  <a:schemeClr val="tx1"/>
                </a:solidFill>
                <a:effectLst/>
                <a:latin typeface="Roboto" panose="02000000000000000000" pitchFamily="2" charset="0"/>
                <a:ea typeface="+mn-ea"/>
                <a:cs typeface="+mn-cs"/>
              </a:rPr>
              <a:t>и </a:t>
            </a:r>
            <a:r>
              <a:rPr lang="en-US" sz="1200" b="0" i="0" kern="1200" baseline="0" dirty="0">
                <a:solidFill>
                  <a:schemeClr val="tx1"/>
                </a:solidFill>
                <a:effectLst/>
                <a:latin typeface="Roboto" panose="02000000000000000000" pitchFamily="2" charset="0"/>
                <a:ea typeface="+mn-ea"/>
                <a:cs typeface="+mn-cs"/>
              </a:rPr>
              <a:t>BDR. </a:t>
            </a:r>
            <a:r>
              <a:rPr lang="ru-RU" sz="1200" b="0" i="0" kern="1200" baseline="0" dirty="0">
                <a:solidFill>
                  <a:schemeClr val="tx1"/>
                </a:solidFill>
                <a:effectLst/>
                <a:latin typeface="Roboto" panose="02000000000000000000" pitchFamily="2" charset="0"/>
                <a:ea typeface="+mn-ea"/>
                <a:cs typeface="+mn-cs"/>
              </a:rPr>
              <a:t>Последние два параметра рассмотрим чуть дальше, чтобы не нарушать последовательность повествования.</a:t>
            </a:r>
          </a:p>
          <a:p>
            <a:pPr marL="0" marR="0" indent="0" algn="l" defTabSz="914377" rtl="0" eaLnBrk="1" fontAlgn="auto" latinLnBrk="0" hangingPunct="1">
              <a:lnSpc>
                <a:spcPct val="100000"/>
              </a:lnSpc>
              <a:spcBef>
                <a:spcPts val="0"/>
              </a:spcBef>
              <a:spcAft>
                <a:spcPts val="0"/>
              </a:spcAft>
              <a:buClrTx/>
              <a:buSzTx/>
              <a:buFontTx/>
              <a:buNone/>
              <a:tabLst/>
              <a:defRPr/>
            </a:pPr>
            <a:r>
              <a:rPr lang="ru-RU" sz="1200" b="0" i="0" kern="1200" baseline="0" dirty="0">
                <a:solidFill>
                  <a:schemeClr val="tx1"/>
                </a:solidFill>
                <a:effectLst/>
                <a:ea typeface="+mn-ea"/>
                <a:cs typeface="+mn-cs"/>
              </a:rPr>
              <a:t>После того, как роутеры обменяются </a:t>
            </a:r>
            <a:r>
              <a:rPr lang="en-US" sz="1200" b="0" i="0" kern="1200" baseline="0" dirty="0">
                <a:solidFill>
                  <a:schemeClr val="tx1"/>
                </a:solidFill>
                <a:effectLst/>
                <a:ea typeface="+mn-ea"/>
                <a:cs typeface="+mn-cs"/>
              </a:rPr>
              <a:t>hello-</a:t>
            </a:r>
            <a:r>
              <a:rPr lang="ru-RU" sz="1200" b="0" i="0" kern="1200" baseline="0" dirty="0">
                <a:solidFill>
                  <a:schemeClr val="tx1"/>
                </a:solidFill>
                <a:effectLst/>
                <a:ea typeface="+mn-ea"/>
                <a:cs typeface="+mn-cs"/>
              </a:rPr>
              <a:t>пакетами со своими соседями, они добавят </a:t>
            </a:r>
            <a:r>
              <a:rPr lang="en-US" sz="1200" b="0" i="0" kern="1200" baseline="0" dirty="0">
                <a:solidFill>
                  <a:schemeClr val="tx1"/>
                </a:solidFill>
                <a:effectLst/>
                <a:ea typeface="+mn-ea"/>
                <a:cs typeface="+mn-cs"/>
              </a:rPr>
              <a:t>router id </a:t>
            </a:r>
            <a:r>
              <a:rPr lang="ru-RU" sz="1200" b="0" i="0" kern="1200" baseline="0" dirty="0">
                <a:solidFill>
                  <a:schemeClr val="tx1"/>
                </a:solidFill>
                <a:effectLst/>
                <a:ea typeface="+mn-ea"/>
                <a:cs typeface="+mn-cs"/>
              </a:rPr>
              <a:t>соседей в свой список соседей.</a:t>
            </a:r>
            <a:endParaRPr lang="ru-RU" baseline="0" dirty="0"/>
          </a:p>
          <a:p>
            <a:endParaRPr lang="ru-RU" dirty="0"/>
          </a:p>
          <a:p>
            <a:pPr marL="0" marR="0" indent="0" algn="l" defTabSz="914400" rtl="0" eaLnBrk="1" fontAlgn="auto" latinLnBrk="0" hangingPunct="1">
              <a:lnSpc>
                <a:spcPct val="100000"/>
              </a:lnSpc>
              <a:spcBef>
                <a:spcPts val="0"/>
              </a:spcBef>
              <a:spcAft>
                <a:spcPts val="0"/>
              </a:spcAft>
              <a:buClrTx/>
              <a:buSzTx/>
              <a:buFontTx/>
              <a:buNone/>
              <a:tabLst/>
              <a:defRPr/>
            </a:pPr>
            <a:r>
              <a:rPr lang="ru-RU" baseline="0" dirty="0"/>
              <a:t>Следующих шаг – обмен сообщениями </a:t>
            </a:r>
            <a:r>
              <a:rPr lang="en-US" baseline="0" dirty="0"/>
              <a:t>DBD</a:t>
            </a:r>
            <a:r>
              <a:rPr lang="ru-RU" baseline="0" dirty="0"/>
              <a:t>. Эти сообщения содержат описание </a:t>
            </a:r>
            <a:r>
              <a:rPr lang="ru-RU" baseline="0" dirty="0" err="1"/>
              <a:t>Link</a:t>
            </a:r>
            <a:r>
              <a:rPr lang="ru-RU" baseline="0" dirty="0"/>
              <a:t> </a:t>
            </a:r>
            <a:r>
              <a:rPr lang="ru-RU" baseline="0" dirty="0" err="1"/>
              <a:t>State</a:t>
            </a:r>
            <a:r>
              <a:rPr lang="ru-RU" baseline="0" dirty="0"/>
              <a:t> </a:t>
            </a:r>
            <a:r>
              <a:rPr lang="ru-RU" baseline="0" dirty="0" err="1"/>
              <a:t>Data</a:t>
            </a:r>
            <a:r>
              <a:rPr lang="ru-RU" baseline="0" dirty="0"/>
              <a:t> </a:t>
            </a:r>
            <a:r>
              <a:rPr lang="ru-RU" baseline="0" dirty="0" err="1"/>
              <a:t>Base</a:t>
            </a:r>
            <a:r>
              <a:rPr lang="ru-RU" baseline="0" dirty="0"/>
              <a:t>. Роутер сообщает своим соседям о том, какие подсети знает сам.</a:t>
            </a:r>
            <a:r>
              <a:rPr lang="en-US" baseline="0" dirty="0"/>
              <a:t> </a:t>
            </a:r>
            <a:r>
              <a:rPr lang="ru-RU" baseline="0" dirty="0"/>
              <a:t>В ответ на сообщение </a:t>
            </a:r>
            <a:r>
              <a:rPr lang="en-US" baseline="0" dirty="0"/>
              <a:t>DBD </a:t>
            </a:r>
            <a:r>
              <a:rPr lang="ru-RU" baseline="0" dirty="0"/>
              <a:t>роутер, получивший эту информацию, отправляет сообщение подтверждения </a:t>
            </a:r>
            <a:r>
              <a:rPr lang="en-US" baseline="0" dirty="0" err="1"/>
              <a:t>LSAck</a:t>
            </a:r>
            <a:r>
              <a:rPr lang="en-US" baseline="0" dirty="0"/>
              <a:t>.</a:t>
            </a:r>
            <a:endParaRPr lang="ru-RU" baseline="0" dirty="0"/>
          </a:p>
          <a:p>
            <a:endParaRPr lang="ru-RU" dirty="0"/>
          </a:p>
          <a:p>
            <a:r>
              <a:rPr lang="ru-RU" baseline="0" dirty="0"/>
              <a:t>Теперь роутеры, получив информацию от других про знание подсетей, проверяют, есть ли эти подсети в их базе данных </a:t>
            </a:r>
            <a:r>
              <a:rPr lang="en-US" baseline="0" dirty="0"/>
              <a:t>LSDB. </a:t>
            </a:r>
            <a:r>
              <a:rPr lang="ru-RU" baseline="0" dirty="0"/>
              <a:t>Если информации в базе нет, то роутер запрашивает у соседа подробную информацию о неизвестной подсети. Делает он это с помощью запроса </a:t>
            </a:r>
            <a:r>
              <a:rPr lang="en-US" baseline="0" dirty="0"/>
              <a:t>Link-State Request</a:t>
            </a:r>
            <a:r>
              <a:rPr lang="ru-RU" baseline="0" dirty="0"/>
              <a:t>.</a:t>
            </a:r>
          </a:p>
          <a:p>
            <a:r>
              <a:rPr lang="ru-RU" baseline="0" dirty="0"/>
              <a:t>Как только роутеры обменяются информацией между собой, они перейдут в состояние </a:t>
            </a:r>
            <a:r>
              <a:rPr lang="en-US" baseline="0" dirty="0"/>
              <a:t>Full State</a:t>
            </a:r>
            <a:r>
              <a:rPr lang="ru-RU" baseline="0" dirty="0"/>
              <a:t>. По окончании процесса база</a:t>
            </a:r>
            <a:r>
              <a:rPr lang="en-US" baseline="0" dirty="0"/>
              <a:t> LSDB </a:t>
            </a:r>
            <a:r>
              <a:rPr lang="ru-RU" baseline="0" dirty="0"/>
              <a:t>у всех роутеров должна быть одинакова.</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32</a:t>
            </a:fld>
            <a:endParaRPr lang="ru-RU"/>
          </a:p>
        </p:txBody>
      </p:sp>
    </p:spTree>
    <p:extLst>
      <p:ext uri="{BB962C8B-B14F-4D97-AF65-F5344CB8AC3E}">
        <p14:creationId xmlns:p14="http://schemas.microsoft.com/office/powerpoint/2010/main" val="1561985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377" rtl="0" eaLnBrk="1" fontAlgn="auto" latinLnBrk="0" hangingPunct="1">
              <a:lnSpc>
                <a:spcPct val="100000"/>
              </a:lnSpc>
              <a:spcBef>
                <a:spcPts val="0"/>
              </a:spcBef>
              <a:spcAft>
                <a:spcPts val="0"/>
              </a:spcAft>
              <a:buClrTx/>
              <a:buSzTx/>
              <a:buFontTx/>
              <a:buNone/>
              <a:tabLst/>
              <a:defRPr/>
            </a:pPr>
            <a:r>
              <a:rPr lang="ru-RU" baseline="0" dirty="0"/>
              <a:t>При этом маршрутизация между известными сетями по прежнему не происходит. Да, </a:t>
            </a:r>
            <a:r>
              <a:rPr lang="en-US" baseline="0" dirty="0"/>
              <a:t>LSDB </a:t>
            </a:r>
            <a:r>
              <a:rPr lang="ru-RU" baseline="0" dirty="0"/>
              <a:t>заполнена информацией о всех подсетях, но в таблице маршрутизации пока что ничего нет. Роутеру нужно найти наикратчайшие маршруты до подсетей и только потом поместить эти маршруты в таблицу маршрутизации устройства.</a:t>
            </a:r>
          </a:p>
          <a:p>
            <a:pPr marL="0" marR="0" indent="0" algn="l" defTabSz="914377" rtl="0" eaLnBrk="1" fontAlgn="auto" latinLnBrk="0" hangingPunct="1">
              <a:lnSpc>
                <a:spcPct val="100000"/>
              </a:lnSpc>
              <a:spcBef>
                <a:spcPts val="0"/>
              </a:spcBef>
              <a:spcAft>
                <a:spcPts val="0"/>
              </a:spcAft>
              <a:buClrTx/>
              <a:buSzTx/>
              <a:buFontTx/>
              <a:buNone/>
              <a:tabLst/>
              <a:defRPr/>
            </a:pPr>
            <a:r>
              <a:rPr lang="ru-RU" baseline="0" dirty="0"/>
              <a:t>Чтобы выбрать такие маршруты, используется алгоритм </a:t>
            </a:r>
            <a:r>
              <a:rPr lang="ru-RU" baseline="0" dirty="0" err="1"/>
              <a:t>Дейкстры</a:t>
            </a:r>
            <a:r>
              <a:rPr lang="ru-RU" baseline="0" dirty="0"/>
              <a:t>. Суть этого алгоритма в нахождении кратчайших путей от одной из вершин графа до всех остальных. А сеть маршрутизации как раз и представляет из себя такой граф.</a:t>
            </a:r>
          </a:p>
          <a:p>
            <a:pPr marL="0" marR="0" indent="0" algn="l" defTabSz="914377" rtl="0" eaLnBrk="1" fontAlgn="auto" latinLnBrk="0" hangingPunct="1">
              <a:lnSpc>
                <a:spcPct val="100000"/>
              </a:lnSpc>
              <a:spcBef>
                <a:spcPts val="0"/>
              </a:spcBef>
              <a:spcAft>
                <a:spcPts val="0"/>
              </a:spcAft>
              <a:buClrTx/>
              <a:buSzTx/>
              <a:buFontTx/>
              <a:buNone/>
              <a:tabLst/>
              <a:defRPr/>
            </a:pPr>
            <a:r>
              <a:rPr lang="ru-RU" baseline="0" dirty="0"/>
              <a:t>После того, как алгоритм выберет лучшие пути в графе от каждой из вершин до всех остальных, такие пути поместятся в таблицу маршрутизации и сеть начнет работать.</a:t>
            </a:r>
          </a:p>
          <a:p>
            <a:r>
              <a:rPr lang="ru-RU" sz="1200" b="0" i="0" kern="1200" dirty="0">
                <a:solidFill>
                  <a:schemeClr val="tx1"/>
                </a:solidFill>
                <a:effectLst/>
                <a:latin typeface="Roboto" panose="02000000000000000000" pitchFamily="2" charset="0"/>
                <a:ea typeface="+mn-ea"/>
                <a:cs typeface="+mn-cs"/>
              </a:rPr>
              <a:t>Теперь каждые 10 секунд каждый маршрутизатор будет отправлять </a:t>
            </a:r>
            <a:r>
              <a:rPr lang="ru-RU" sz="1200" b="0" i="0" kern="1200" dirty="0" err="1">
                <a:solidFill>
                  <a:schemeClr val="tx1"/>
                </a:solidFill>
                <a:effectLst/>
                <a:latin typeface="Roboto" panose="02000000000000000000" pitchFamily="2" charset="0"/>
                <a:ea typeface="+mn-ea"/>
                <a:cs typeface="+mn-cs"/>
              </a:rPr>
              <a:t>Hello</a:t>
            </a:r>
            <a:r>
              <a:rPr lang="ru-RU" sz="1200" b="0" i="0" kern="1200" dirty="0">
                <a:solidFill>
                  <a:schemeClr val="tx1"/>
                </a:solidFill>
                <a:effectLst/>
                <a:latin typeface="Roboto" panose="02000000000000000000" pitchFamily="2" charset="0"/>
                <a:ea typeface="+mn-ea"/>
                <a:cs typeface="+mn-cs"/>
              </a:rPr>
              <a:t>-пакеты, чтобы подтвердить</a:t>
            </a:r>
            <a:r>
              <a:rPr lang="ru-RU" sz="1200" b="0" i="0" kern="1200" baseline="0" dirty="0">
                <a:solidFill>
                  <a:schemeClr val="tx1"/>
                </a:solidFill>
                <a:effectLst/>
                <a:latin typeface="Roboto" panose="02000000000000000000" pitchFamily="2" charset="0"/>
                <a:ea typeface="+mn-ea"/>
                <a:cs typeface="+mn-cs"/>
              </a:rPr>
              <a:t>, что он работает.</a:t>
            </a:r>
            <a:endParaRPr lang="ru-RU" dirty="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33</a:t>
            </a:fld>
            <a:endParaRPr lang="ru-RU"/>
          </a:p>
        </p:txBody>
      </p:sp>
    </p:spTree>
    <p:extLst>
      <p:ext uri="{BB962C8B-B14F-4D97-AF65-F5344CB8AC3E}">
        <p14:creationId xmlns:p14="http://schemas.microsoft.com/office/powerpoint/2010/main" val="1826269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Как уточнялось ранее, в</a:t>
            </a:r>
            <a:r>
              <a:rPr lang="ru-RU" baseline="0" dirty="0"/>
              <a:t> </a:t>
            </a:r>
            <a:r>
              <a:rPr lang="en-US" baseline="0" dirty="0"/>
              <a:t>hello </a:t>
            </a:r>
            <a:r>
              <a:rPr lang="ru-RU" baseline="0" dirty="0"/>
              <a:t>пакетах присутствует параметр номера зоны. Настало время рассмотреть, для чего он предназначен. </a:t>
            </a:r>
          </a:p>
          <a:p>
            <a:r>
              <a:rPr lang="ru-RU" baseline="0" dirty="0"/>
              <a:t>Если взять в пример небольшую сеть маршрутизации, то в ней </a:t>
            </a:r>
            <a:r>
              <a:rPr lang="en-US" baseline="0" dirty="0" err="1"/>
              <a:t>ospf</a:t>
            </a:r>
            <a:r>
              <a:rPr lang="en-US" baseline="0" dirty="0"/>
              <a:t> </a:t>
            </a:r>
            <a:r>
              <a:rPr lang="ru-RU" baseline="0" dirty="0"/>
              <a:t>будет работать довольно быстро – количество связей там невелико, алгоритм просчета графа сработает быстро и роутеры тут же начнут маршрутизировать. Но с увеличением количества связей и устройств растет нагрузка и на процесс </a:t>
            </a:r>
            <a:r>
              <a:rPr lang="en-US" baseline="0" dirty="0" err="1"/>
              <a:t>ospf</a:t>
            </a:r>
            <a:r>
              <a:rPr lang="en-US" baseline="0" dirty="0"/>
              <a:t> </a:t>
            </a:r>
            <a:r>
              <a:rPr lang="ru-RU" baseline="0" dirty="0"/>
              <a:t>– чем больше граф, тем сложнее его считать. При всех своих плюсах </a:t>
            </a:r>
            <a:r>
              <a:rPr lang="en-US" baseline="0" dirty="0"/>
              <a:t>OSPF </a:t>
            </a:r>
            <a:r>
              <a:rPr lang="ru-RU" baseline="0" dirty="0"/>
              <a:t>не используется в интернете именно поэтому – никакое устройство в мире не сможет запомнить все разнообразие связей всех маршрутизирующих устройств в глобальной сети, так как их миллионы. Да и граф там так просто не просчитать – топология постоянно изменяется, пересчитывать надо слишком часто. Именно поэтому </a:t>
            </a:r>
            <a:r>
              <a:rPr lang="en-US" baseline="0" dirty="0" err="1"/>
              <a:t>ospf</a:t>
            </a:r>
            <a:r>
              <a:rPr lang="en-US" baseline="0" dirty="0"/>
              <a:t> </a:t>
            </a:r>
            <a:r>
              <a:rPr lang="ru-RU" baseline="0" dirty="0"/>
              <a:t>стал наиболее популярным протоколом маршрутизации только как </a:t>
            </a:r>
            <a:r>
              <a:rPr lang="en-US" baseline="0" dirty="0"/>
              <a:t>IGP.</a:t>
            </a:r>
            <a:endParaRPr lang="ru-RU" baseline="0" dirty="0"/>
          </a:p>
          <a:p>
            <a:r>
              <a:rPr lang="ru-RU" baseline="0" dirty="0"/>
              <a:t>Но даже в локальных сетях могут быть большие топологии, справиться с которыми роутерам не под силу. Чтобы оптимизировать маршрутизацию по </a:t>
            </a:r>
            <a:r>
              <a:rPr lang="en-US" baseline="0" dirty="0" err="1"/>
              <a:t>ospf</a:t>
            </a:r>
            <a:r>
              <a:rPr lang="en-US" baseline="0" dirty="0"/>
              <a:t>, </a:t>
            </a:r>
            <a:r>
              <a:rPr lang="ru-RU" baseline="0" dirty="0"/>
              <a:t>существует параметр зона </a:t>
            </a:r>
            <a:r>
              <a:rPr lang="en-US" baseline="0" dirty="0" err="1"/>
              <a:t>ospf</a:t>
            </a:r>
            <a:r>
              <a:rPr lang="en-US" baseline="0" dirty="0"/>
              <a:t>. </a:t>
            </a:r>
            <a:endParaRPr lang="ru-RU" baseline="0" dirty="0"/>
          </a:p>
          <a:p>
            <a:endParaRPr lang="ru-RU" dirty="0"/>
          </a:p>
          <a:p>
            <a:pPr marL="0" marR="0" indent="0" algn="l" defTabSz="914377" rtl="0" eaLnBrk="1" fontAlgn="auto" latinLnBrk="0" hangingPunct="1">
              <a:lnSpc>
                <a:spcPct val="100000"/>
              </a:lnSpc>
              <a:spcBef>
                <a:spcPts val="0"/>
              </a:spcBef>
              <a:spcAft>
                <a:spcPts val="0"/>
              </a:spcAft>
              <a:buClrTx/>
              <a:buSzTx/>
              <a:buFontTx/>
              <a:buNone/>
              <a:tabLst/>
              <a:defRPr/>
            </a:pPr>
            <a:r>
              <a:rPr lang="ru-RU" baseline="0" dirty="0"/>
              <a:t>Роутеры как бы делятся на отдельные зоны маршрутизации, внутри которых </a:t>
            </a:r>
            <a:r>
              <a:rPr lang="en-US" baseline="0" dirty="0" err="1"/>
              <a:t>ospf</a:t>
            </a:r>
            <a:r>
              <a:rPr lang="en-US" baseline="0" dirty="0"/>
              <a:t> </a:t>
            </a:r>
            <a:r>
              <a:rPr lang="ru-RU" baseline="0" dirty="0"/>
              <a:t>работает как обычно, создавая </a:t>
            </a:r>
            <a:r>
              <a:rPr lang="en-US" baseline="0" dirty="0"/>
              <a:t>LSDB </a:t>
            </a:r>
            <a:r>
              <a:rPr lang="ru-RU" baseline="0" dirty="0"/>
              <a:t>и помещая лучшие маршруты в таблицу маршрутизации. А маршрутизация между зонами происходит по принципам дистанционно-векторных протоколов. Создается роутер, который знает о всех сетях двух смежных зон. При этом внутри каждой из зон все остальные роутеры строят </a:t>
            </a:r>
            <a:r>
              <a:rPr lang="en-US" baseline="0" dirty="0"/>
              <a:t>LSDB </a:t>
            </a:r>
            <a:r>
              <a:rPr lang="ru-RU" baseline="0" dirty="0"/>
              <a:t>для сетей, входящих в зону. А сети не из их зоны не обрабатываются алгоритмом </a:t>
            </a:r>
            <a:r>
              <a:rPr lang="ru-RU" baseline="0" dirty="0" err="1"/>
              <a:t>дейкстры</a:t>
            </a:r>
            <a:r>
              <a:rPr lang="ru-RU" baseline="0" dirty="0"/>
              <a:t>. В базе создается правило шлюза по умолчанию для всех сетей, не принадлежащих зоне, и роутером по умолчанию для таких сетей станет именно пограничный роутер. </a:t>
            </a:r>
          </a:p>
          <a:p>
            <a:pPr marL="0" marR="0" indent="0" algn="l" defTabSz="914377" rtl="0" eaLnBrk="1" fontAlgn="auto" latinLnBrk="0" hangingPunct="1">
              <a:lnSpc>
                <a:spcPct val="100000"/>
              </a:lnSpc>
              <a:spcBef>
                <a:spcPts val="0"/>
              </a:spcBef>
              <a:spcAft>
                <a:spcPts val="0"/>
              </a:spcAft>
              <a:buClrTx/>
              <a:buSzTx/>
              <a:buFontTx/>
              <a:buNone/>
              <a:tabLst/>
              <a:defRPr/>
            </a:pPr>
            <a:r>
              <a:rPr lang="ru-RU" baseline="0" dirty="0"/>
              <a:t>В этом подходе присутствует ограничение – всегда должна существовать нулевая зона, она же зона по умолчанию. Именно эта зона будет отвечать за маршрутизацию между всему другими зонами, являясь ядром сети.</a:t>
            </a:r>
          </a:p>
          <a:p>
            <a:endParaRPr lang="ru-RU" dirty="0"/>
          </a:p>
          <a:p>
            <a:endParaRPr lang="ru-RU" dirty="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34</a:t>
            </a:fld>
            <a:endParaRPr lang="ru-RU"/>
          </a:p>
        </p:txBody>
      </p:sp>
    </p:spTree>
    <p:extLst>
      <p:ext uri="{BB962C8B-B14F-4D97-AF65-F5344CB8AC3E}">
        <p14:creationId xmlns:p14="http://schemas.microsoft.com/office/powerpoint/2010/main" val="3210921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a:solidFill>
                  <a:schemeClr val="tx1"/>
                </a:solidFill>
                <a:effectLst/>
                <a:latin typeface="+mn-lt"/>
                <a:ea typeface="+mn-ea"/>
                <a:cs typeface="+mn-cs"/>
              </a:rPr>
              <a:t>VLAN не могут обмениваться данными без вмешательства устройства маршрутизации. Всякий раз, когда узлам одной сети VLAN необходимо обмениваться данными с узлами другой сети VLAN, трафик должен направляться через устройство маршрутизации. Этот процесс известен как маршрутизация между VLAN. Для успешного обмена информацией между VLAN вам понадобится маршрутизатор или коммутатор уровня 3. Существует три возможных способа реализации маршрутизации между VLAN:</a:t>
            </a:r>
          </a:p>
          <a:p>
            <a:r>
              <a:rPr lang="en-US" sz="1200" b="0" i="0" kern="1200" dirty="0">
                <a:solidFill>
                  <a:schemeClr val="tx1"/>
                </a:solidFill>
                <a:effectLst/>
                <a:latin typeface="+mn-lt"/>
                <a:ea typeface="+mn-ea"/>
                <a:cs typeface="+mn-cs"/>
              </a:rPr>
              <a:t>Traditional Inter-VLAN Routing</a:t>
            </a:r>
          </a:p>
          <a:p>
            <a:r>
              <a:rPr lang="en-US" sz="1200" b="0" i="0" kern="1200" dirty="0">
                <a:solidFill>
                  <a:schemeClr val="tx1"/>
                </a:solidFill>
                <a:effectLst/>
                <a:latin typeface="+mn-lt"/>
                <a:ea typeface="+mn-ea"/>
                <a:cs typeface="+mn-cs"/>
              </a:rPr>
              <a:t>Router-on-a-Stick Inter-VLAN Routing</a:t>
            </a:r>
          </a:p>
          <a:p>
            <a:r>
              <a:rPr lang="en-US" sz="1200" b="0" i="0" kern="1200" dirty="0">
                <a:solidFill>
                  <a:schemeClr val="tx1"/>
                </a:solidFill>
                <a:effectLst/>
                <a:latin typeface="+mn-lt"/>
                <a:ea typeface="+mn-ea"/>
                <a:cs typeface="+mn-cs"/>
              </a:rPr>
              <a:t>Multilayer Switch Inter-VLAN Routing</a:t>
            </a:r>
            <a:endParaRPr lang="ru-RU" sz="1200" b="0" i="0" kern="1200" dirty="0">
              <a:solidFill>
                <a:schemeClr val="tx1"/>
              </a:solidFill>
              <a:effectLst/>
              <a:latin typeface="+mn-lt"/>
              <a:ea typeface="+mn-ea"/>
              <a:cs typeface="+mn-cs"/>
            </a:endParaRPr>
          </a:p>
          <a:p>
            <a:endParaRPr lang="ru-RU" sz="1200" b="0" i="0" kern="1200" dirty="0">
              <a:solidFill>
                <a:schemeClr val="tx1"/>
              </a:solidFill>
              <a:effectLst/>
              <a:latin typeface="+mn-lt"/>
              <a:ea typeface="+mn-ea"/>
              <a:cs typeface="+mn-cs"/>
            </a:endParaRPr>
          </a:p>
          <a:p>
            <a:r>
              <a:rPr lang="ru-RU" sz="1200" b="1" i="0" kern="1200" dirty="0">
                <a:solidFill>
                  <a:schemeClr val="tx1"/>
                </a:solidFill>
                <a:effectLst/>
                <a:latin typeface="+mn-lt"/>
                <a:ea typeface="+mn-ea"/>
                <a:cs typeface="+mn-cs"/>
              </a:rPr>
              <a:t>Традиционная маршрутизация между VLAN</a:t>
            </a:r>
          </a:p>
          <a:p>
            <a:r>
              <a:rPr lang="ru-RU" sz="1200" b="0" i="0" kern="1200" dirty="0">
                <a:solidFill>
                  <a:schemeClr val="tx1"/>
                </a:solidFill>
                <a:effectLst/>
                <a:latin typeface="+mn-lt"/>
                <a:ea typeface="+mn-ea"/>
                <a:cs typeface="+mn-cs"/>
              </a:rPr>
              <a:t>Этот метод маршрутизации между VLAN основан на маршрутизаторе с несколькими физическими интерфейсами. Каждый интерфейс обычно подключается к коммутатору, по одному на каждую VLAN. Порты коммутатора, подключенные к маршрутизатору, переводятся в режим доступа, после чего каждый интерфейс маршрутизатора может принимать трафик из сети VLAN, связанной с интерфейсом коммутатора, к которому он подключен, и трафик может направляться в другие сети VLAN, подключенные к другим интерфейсам. Это означает, что каждый из IP-адресов интерфейсов маршрутизаторов станет адресом шлюза по умолчанию для каждого хоста в каждой VLAN.</a:t>
            </a:r>
          </a:p>
          <a:p>
            <a:endParaRPr lang="ru-RU"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Router-on-a-Stick Inter-VLAN Routing</a:t>
            </a:r>
          </a:p>
          <a:p>
            <a:r>
              <a:rPr lang="ru-RU" sz="1200" b="0" i="0" kern="1200" dirty="0" err="1">
                <a:solidFill>
                  <a:schemeClr val="tx1"/>
                </a:solidFill>
                <a:effectLst/>
                <a:latin typeface="+mn-lt"/>
                <a:ea typeface="+mn-ea"/>
                <a:cs typeface="+mn-cs"/>
              </a:rPr>
              <a:t>Router</a:t>
            </a:r>
            <a:r>
              <a:rPr lang="ru-RU" sz="1200" b="0" i="0" kern="1200" dirty="0">
                <a:solidFill>
                  <a:schemeClr val="tx1"/>
                </a:solidFill>
                <a:effectLst/>
                <a:latin typeface="+mn-lt"/>
                <a:ea typeface="+mn-ea"/>
                <a:cs typeface="+mn-cs"/>
              </a:rPr>
              <a:t>-</a:t>
            </a:r>
            <a:r>
              <a:rPr lang="ru-RU" sz="1200" b="0" i="0" kern="1200" dirty="0" err="1">
                <a:solidFill>
                  <a:schemeClr val="tx1"/>
                </a:solidFill>
                <a:effectLst/>
                <a:latin typeface="+mn-lt"/>
                <a:ea typeface="+mn-ea"/>
                <a:cs typeface="+mn-cs"/>
              </a:rPr>
              <a:t>on</a:t>
            </a:r>
            <a:r>
              <a:rPr lang="ru-RU" sz="1200" b="0" i="0" kern="1200" dirty="0">
                <a:solidFill>
                  <a:schemeClr val="tx1"/>
                </a:solidFill>
                <a:effectLst/>
                <a:latin typeface="+mn-lt"/>
                <a:ea typeface="+mn-ea"/>
                <a:cs typeface="+mn-cs"/>
              </a:rPr>
              <a:t>-a-</a:t>
            </a:r>
            <a:r>
              <a:rPr lang="ru-RU" sz="1200" b="0" i="0" kern="1200" dirty="0" err="1">
                <a:solidFill>
                  <a:schemeClr val="tx1"/>
                </a:solidFill>
                <a:effectLst/>
                <a:latin typeface="+mn-lt"/>
                <a:ea typeface="+mn-ea"/>
                <a:cs typeface="+mn-cs"/>
              </a:rPr>
              <a:t>stick</a:t>
            </a:r>
            <a:r>
              <a:rPr lang="ru-RU" sz="1200" b="0" i="0" kern="1200" dirty="0">
                <a:solidFill>
                  <a:schemeClr val="tx1"/>
                </a:solidFill>
                <a:effectLst/>
                <a:latin typeface="+mn-lt"/>
                <a:ea typeface="+mn-ea"/>
                <a:cs typeface="+mn-cs"/>
              </a:rPr>
              <a:t> — это метод маршрутизации между VLAN, при котором маршрутизатор подключается к коммутатору с использованием одного физического интерфейса, отсюда и название «</a:t>
            </a:r>
            <a:r>
              <a:rPr lang="ru-RU" sz="1200" b="0" i="0" kern="1200" dirty="0" err="1">
                <a:solidFill>
                  <a:schemeClr val="tx1"/>
                </a:solidFill>
                <a:effectLst/>
                <a:latin typeface="+mn-lt"/>
                <a:ea typeface="+mn-ea"/>
                <a:cs typeface="+mn-cs"/>
              </a:rPr>
              <a:t>router</a:t>
            </a:r>
            <a:r>
              <a:rPr lang="ru-RU" sz="1200" b="0" i="0" kern="1200" dirty="0">
                <a:solidFill>
                  <a:schemeClr val="tx1"/>
                </a:solidFill>
                <a:effectLst/>
                <a:latin typeface="+mn-lt"/>
                <a:ea typeface="+mn-ea"/>
                <a:cs typeface="+mn-cs"/>
              </a:rPr>
              <a:t>-</a:t>
            </a:r>
            <a:r>
              <a:rPr lang="ru-RU" sz="1200" b="0" i="0" kern="1200" dirty="0" err="1">
                <a:solidFill>
                  <a:schemeClr val="tx1"/>
                </a:solidFill>
                <a:effectLst/>
                <a:latin typeface="+mn-lt"/>
                <a:ea typeface="+mn-ea"/>
                <a:cs typeface="+mn-cs"/>
              </a:rPr>
              <a:t>on</a:t>
            </a:r>
            <a:r>
              <a:rPr lang="ru-RU" sz="1200" b="0" i="0" kern="1200" dirty="0">
                <a:solidFill>
                  <a:schemeClr val="tx1"/>
                </a:solidFill>
                <a:effectLst/>
                <a:latin typeface="+mn-lt"/>
                <a:ea typeface="+mn-ea"/>
                <a:cs typeface="+mn-cs"/>
              </a:rPr>
              <a:t>-a-</a:t>
            </a:r>
            <a:r>
              <a:rPr lang="ru-RU" sz="1200" b="0" i="0" kern="1200" dirty="0" err="1">
                <a:solidFill>
                  <a:schemeClr val="tx1"/>
                </a:solidFill>
                <a:effectLst/>
                <a:latin typeface="+mn-lt"/>
                <a:ea typeface="+mn-ea"/>
                <a:cs typeface="+mn-cs"/>
              </a:rPr>
              <a:t>stick</a:t>
            </a:r>
            <a:r>
              <a:rPr lang="ru-RU" sz="1200" b="0" i="0" kern="1200" dirty="0">
                <a:solidFill>
                  <a:schemeClr val="tx1"/>
                </a:solidFill>
                <a:effectLst/>
                <a:latin typeface="+mn-lt"/>
                <a:ea typeface="+mn-ea"/>
                <a:cs typeface="+mn-cs"/>
              </a:rPr>
              <a:t>». Большинство современных реализаций маршрутизации между VLAN разработаны с использованием этого метода. В отличие от традиционного метода маршрутизации между VLAN, </a:t>
            </a:r>
            <a:r>
              <a:rPr lang="ru-RU" sz="1200" b="0" i="0" kern="1200" dirty="0" err="1">
                <a:solidFill>
                  <a:schemeClr val="tx1"/>
                </a:solidFill>
                <a:effectLst/>
                <a:latin typeface="+mn-lt"/>
                <a:ea typeface="+mn-ea"/>
                <a:cs typeface="+mn-cs"/>
              </a:rPr>
              <a:t>Router-on-stick</a:t>
            </a:r>
            <a:r>
              <a:rPr lang="ru-RU" sz="1200" b="0" i="0" kern="1200" dirty="0">
                <a:solidFill>
                  <a:schemeClr val="tx1"/>
                </a:solidFill>
                <a:effectLst/>
                <a:latin typeface="+mn-lt"/>
                <a:ea typeface="+mn-ea"/>
                <a:cs typeface="+mn-cs"/>
              </a:rPr>
              <a:t> не требует нескольких физических интерфейсов как на маршрутизаторе, так и на коммутаторе. Вместо этого операционная система маршрутизатора позволяет настроить интерфейс маршрутизатора для работы в качестве </a:t>
            </a:r>
            <a:r>
              <a:rPr lang="ru-RU" sz="1200" b="0" i="0" kern="1200" dirty="0" err="1">
                <a:solidFill>
                  <a:schemeClr val="tx1"/>
                </a:solidFill>
                <a:effectLst/>
                <a:latin typeface="+mn-lt"/>
                <a:ea typeface="+mn-ea"/>
                <a:cs typeface="+mn-cs"/>
              </a:rPr>
              <a:t>транкового</a:t>
            </a:r>
            <a:r>
              <a:rPr lang="ru-RU" sz="1200" b="0" i="0" kern="1200" dirty="0">
                <a:solidFill>
                  <a:schemeClr val="tx1"/>
                </a:solidFill>
                <a:effectLst/>
                <a:latin typeface="+mn-lt"/>
                <a:ea typeface="+mn-ea"/>
                <a:cs typeface="+mn-cs"/>
              </a:rPr>
              <a:t> канала, который затем подключается к порту коммутатора, настроенному в </a:t>
            </a:r>
            <a:r>
              <a:rPr lang="ru-RU" sz="1200" b="0" i="0" kern="1200" dirty="0" err="1">
                <a:solidFill>
                  <a:schemeClr val="tx1"/>
                </a:solidFill>
                <a:effectLst/>
                <a:latin typeface="+mn-lt"/>
                <a:ea typeface="+mn-ea"/>
                <a:cs typeface="+mn-cs"/>
              </a:rPr>
              <a:t>транковом</a:t>
            </a:r>
            <a:r>
              <a:rPr lang="ru-RU" sz="1200" b="0" i="0" kern="1200" dirty="0">
                <a:solidFill>
                  <a:schemeClr val="tx1"/>
                </a:solidFill>
                <a:effectLst/>
                <a:latin typeface="+mn-lt"/>
                <a:ea typeface="+mn-ea"/>
                <a:cs typeface="+mn-cs"/>
              </a:rPr>
              <a:t> режиме. Это означает, что на маршрутизаторе и коммутаторе требуется только один физический интерфейс для маршрутизации пакетов между несколькими VLAN. Протокол IEEE 802.1Q (Dot1q), определяющий систему маркировки VLAN для кадров </a:t>
            </a:r>
            <a:r>
              <a:rPr lang="ru-RU" sz="1200" b="0" i="0" kern="1200" dirty="0" err="1">
                <a:solidFill>
                  <a:schemeClr val="tx1"/>
                </a:solidFill>
                <a:effectLst/>
                <a:latin typeface="+mn-lt"/>
                <a:ea typeface="+mn-ea"/>
                <a:cs typeface="+mn-cs"/>
              </a:rPr>
              <a:t>Ethernet</a:t>
            </a:r>
            <a:r>
              <a:rPr lang="ru-RU" sz="1200" b="0" i="0" kern="1200" dirty="0">
                <a:solidFill>
                  <a:schemeClr val="tx1"/>
                </a:solidFill>
                <a:effectLst/>
                <a:latin typeface="+mn-lt"/>
                <a:ea typeface="+mn-ea"/>
                <a:cs typeface="+mn-cs"/>
              </a:rPr>
              <a:t>, используется для обеспечения поддержки VLAN различных производителей.</a:t>
            </a:r>
          </a:p>
          <a:p>
            <a:r>
              <a:rPr lang="ru-RU" sz="1200" b="0" i="0" kern="1200" dirty="0">
                <a:solidFill>
                  <a:schemeClr val="tx1"/>
                </a:solidFill>
                <a:effectLst/>
                <a:latin typeface="+mn-lt"/>
                <a:ea typeface="+mn-ea"/>
                <a:cs typeface="+mn-cs"/>
              </a:rPr>
              <a:t>Единственный физический интерфейс на маршрутизаторе связан с логическими (виртуальными) </a:t>
            </a:r>
            <a:r>
              <a:rPr lang="ru-RU" sz="1200" b="0" i="0" kern="1200" dirty="0" err="1">
                <a:solidFill>
                  <a:schemeClr val="tx1"/>
                </a:solidFill>
                <a:effectLst/>
                <a:latin typeface="+mn-lt"/>
                <a:ea typeface="+mn-ea"/>
                <a:cs typeface="+mn-cs"/>
              </a:rPr>
              <a:t>сабинтерфейсами</a:t>
            </a:r>
            <a:r>
              <a:rPr lang="ru-RU" sz="1200" b="0" i="0" kern="1200" dirty="0">
                <a:solidFill>
                  <a:schemeClr val="tx1"/>
                </a:solidFill>
                <a:effectLst/>
                <a:latin typeface="+mn-lt"/>
                <a:ea typeface="+mn-ea"/>
                <a:cs typeface="+mn-cs"/>
              </a:rPr>
              <a:t>, которые можно настроить с несколькими IP-адресами, соответствующими VLAN на коммутаторе. Каждый </a:t>
            </a:r>
            <a:r>
              <a:rPr lang="ru-RU" sz="1200" b="0" i="0" kern="1200" dirty="0" err="1">
                <a:solidFill>
                  <a:schemeClr val="tx1"/>
                </a:solidFill>
                <a:effectLst/>
                <a:latin typeface="+mn-lt"/>
                <a:ea typeface="+mn-ea"/>
                <a:cs typeface="+mn-cs"/>
              </a:rPr>
              <a:t>сабинтерфейс</a:t>
            </a:r>
            <a:r>
              <a:rPr lang="ru-RU" sz="1200" b="0" i="0" kern="1200" dirty="0">
                <a:solidFill>
                  <a:schemeClr val="tx1"/>
                </a:solidFill>
                <a:effectLst/>
                <a:latin typeface="+mn-lt"/>
                <a:ea typeface="+mn-ea"/>
                <a:cs typeface="+mn-cs"/>
              </a:rPr>
              <a:t> настроен для разных подсетей, соответствующих их назначению VLAN, для упрощения логической маршрутизации. Маршрутизатор выполняет маршрутизацию между VLAN, принимая трафик из всех VLAN. Затем он определяет сеть назначения на основе исходного и конечного IP-адресов в пакетах. После принятия решения о маршрутизации на основе VLAN хоста</a:t>
            </a:r>
            <a:r>
              <a:rPr lang="ru-RU" sz="1200" b="0" i="0" kern="1200" baseline="0" dirty="0">
                <a:solidFill>
                  <a:schemeClr val="tx1"/>
                </a:solidFill>
                <a:effectLst/>
                <a:latin typeface="+mn-lt"/>
                <a:ea typeface="+mn-ea"/>
                <a:cs typeface="+mn-cs"/>
              </a:rPr>
              <a:t> назначения</a:t>
            </a:r>
            <a:r>
              <a:rPr lang="ru-RU" sz="1200" b="0" i="0" kern="1200" dirty="0">
                <a:solidFill>
                  <a:schemeClr val="tx1"/>
                </a:solidFill>
                <a:effectLst/>
                <a:latin typeface="+mn-lt"/>
                <a:ea typeface="+mn-ea"/>
                <a:cs typeface="+mn-cs"/>
              </a:rPr>
              <a:t> кадры данных пересылаются на коммутатор с правильной информацией о VLAN через тот же физический интерфейс, который использовался для получения трафика.</a:t>
            </a:r>
          </a:p>
          <a:p>
            <a:endParaRPr lang="ru-RU"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Multilayer Switch Inter-VLAN Routing</a:t>
            </a:r>
            <a:endParaRPr lang="ru-RU" sz="1200" b="1"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Multilayer Switch Inter-VLAN Routing</a:t>
            </a:r>
            <a:r>
              <a:rPr lang="ru-RU" sz="1200" b="0" i="0" kern="1200" dirty="0">
                <a:solidFill>
                  <a:schemeClr val="tx1"/>
                </a:solidFill>
                <a:effectLst/>
                <a:latin typeface="+mn-lt"/>
                <a:ea typeface="+mn-ea"/>
                <a:cs typeface="+mn-cs"/>
              </a:rPr>
              <a:t> — это метод маршрутизации между сетями VLAN, при котором для выполнения функций маршрутизации используется коммутатор другого типа, известный как многоуровневый коммутатор. Многоуровневый коммутатор — это гибридное устройство, которое сочетает в себе функции коммутатора и маршрутизатора, что позволяет ему работать как на уровне 2 (L2), так и на уровне 3 (L3) модели OSI, отсюда и название «многоуровневый». В отличие от метода маршрутизации между сетями VLAN на основе маршрутизатора, для маршрутизации между сетями VLAN многоуровневого коммутатора не требуется выделенный маршрутизатор — все происходит внутри коммутатора. Многоуровневые коммутаторы выполняют все функции маршрутизации VLAN в сети, тем самым устраняя необходимость в отдельных маршрутизаторах или магистральных каналах.</a:t>
            </a:r>
          </a:p>
          <a:p>
            <a:r>
              <a:rPr lang="ru-RU" sz="1200" b="0" i="0" kern="1200" dirty="0">
                <a:solidFill>
                  <a:schemeClr val="tx1"/>
                </a:solidFill>
                <a:effectLst/>
                <a:latin typeface="+mn-lt"/>
                <a:ea typeface="+mn-ea"/>
                <a:cs typeface="+mn-cs"/>
              </a:rPr>
              <a:t>Чтобы многоуровневый коммутатор мог выполнять функции маршрутизации, используются логические (виртуальные) интерфейсы, известные как </a:t>
            </a:r>
            <a:r>
              <a:rPr lang="ru-RU" sz="1200" b="0" i="0" kern="1200" dirty="0" err="1">
                <a:solidFill>
                  <a:schemeClr val="tx1"/>
                </a:solidFill>
                <a:effectLst/>
                <a:latin typeface="+mn-lt"/>
                <a:ea typeface="+mn-ea"/>
                <a:cs typeface="+mn-cs"/>
              </a:rPr>
              <a:t>Switch</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Virtual</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Interface</a:t>
            </a:r>
            <a:r>
              <a:rPr lang="ru-RU" sz="1200" b="0" i="0" kern="1200" dirty="0">
                <a:solidFill>
                  <a:schemeClr val="tx1"/>
                </a:solidFill>
                <a:effectLst/>
                <a:latin typeface="+mn-lt"/>
                <a:ea typeface="+mn-ea"/>
                <a:cs typeface="+mn-cs"/>
              </a:rPr>
              <a:t> (SVI), по одному на каждую VLAN. SVI, также известный как интерфейс VLAN, представляет собой виртуальный маршрутизируемый интерфейс, который соединяет VLAN на устройстве с механизмом маршрутизации уровня 3 в том же устройстве и может быть настроен с несколькими IP-адресами, соответствующими VLAN на коммутаторе. Каждый SVI настроен для разных подсетей, соответствующих назначенной им VLAN, для упрощения логической маршрутизации.</a:t>
            </a:r>
          </a:p>
          <a:p>
            <a:endParaRPr lang="en-US"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80EA2E60-5E3E-4AAB-B5EC-6CA89797E6E9}" type="slidenum">
              <a:rPr lang="ru-RU" smtClean="0"/>
              <a:t>5</a:t>
            </a:fld>
            <a:endParaRPr lang="ru-RU"/>
          </a:p>
        </p:txBody>
      </p:sp>
    </p:spTree>
    <p:extLst>
      <p:ext uri="{BB962C8B-B14F-4D97-AF65-F5344CB8AC3E}">
        <p14:creationId xmlns:p14="http://schemas.microsoft.com/office/powerpoint/2010/main" val="1907875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Теперь же</a:t>
            </a:r>
            <a:r>
              <a:rPr lang="ru-RU" baseline="0" dirty="0"/>
              <a:t> рассмотрим оставшиеся термины – роутеры </a:t>
            </a:r>
            <a:r>
              <a:rPr lang="en-US" baseline="0" dirty="0"/>
              <a:t>DR </a:t>
            </a:r>
            <a:r>
              <a:rPr lang="ru-RU" baseline="0" dirty="0"/>
              <a:t>и </a:t>
            </a:r>
            <a:r>
              <a:rPr lang="en-US" baseline="0" dirty="0"/>
              <a:t>BDR</a:t>
            </a:r>
            <a:r>
              <a:rPr lang="ru-RU" baseline="0" dirty="0"/>
              <a:t>, они же</a:t>
            </a:r>
            <a:r>
              <a:rPr lang="en-US" baseline="0" dirty="0"/>
              <a:t> </a:t>
            </a:r>
            <a:r>
              <a:rPr lang="en-US" sz="1200" b="0" i="0" kern="1200" dirty="0">
                <a:solidFill>
                  <a:schemeClr val="tx1"/>
                </a:solidFill>
                <a:effectLst/>
                <a:latin typeface="Roboto" panose="02000000000000000000" pitchFamily="2" charset="0"/>
                <a:ea typeface="+mn-ea"/>
                <a:cs typeface="+mn-cs"/>
              </a:rPr>
              <a:t>Designated Router </a:t>
            </a:r>
            <a:r>
              <a:rPr lang="ru-RU" sz="1200" b="0" i="0" kern="1200" dirty="0">
                <a:solidFill>
                  <a:schemeClr val="tx1"/>
                </a:solidFill>
                <a:effectLst/>
                <a:latin typeface="Roboto" panose="02000000000000000000" pitchFamily="2" charset="0"/>
                <a:ea typeface="+mn-ea"/>
                <a:cs typeface="+mn-cs"/>
              </a:rPr>
              <a:t>и</a:t>
            </a:r>
            <a:r>
              <a:rPr lang="ru-RU" sz="1200" b="0" i="0" kern="1200" baseline="0" dirty="0">
                <a:solidFill>
                  <a:schemeClr val="tx1"/>
                </a:solidFill>
                <a:effectLst/>
                <a:latin typeface="Roboto" panose="02000000000000000000" pitchFamily="2" charset="0"/>
                <a:ea typeface="+mn-ea"/>
                <a:cs typeface="+mn-cs"/>
              </a:rPr>
              <a:t> </a:t>
            </a:r>
            <a:r>
              <a:rPr lang="en-US" sz="1200" b="0" i="0" kern="1200" dirty="0">
                <a:solidFill>
                  <a:schemeClr val="tx1"/>
                </a:solidFill>
                <a:effectLst/>
                <a:latin typeface="Roboto" panose="02000000000000000000" pitchFamily="2" charset="0"/>
                <a:ea typeface="+mn-ea"/>
                <a:cs typeface="+mn-cs"/>
              </a:rPr>
              <a:t>Backup Designated Router</a:t>
            </a:r>
            <a:r>
              <a:rPr lang="ru-RU" sz="1200" b="0" i="0" kern="1200" dirty="0">
                <a:solidFill>
                  <a:schemeClr val="tx1"/>
                </a:solidFill>
                <a:effectLst/>
                <a:latin typeface="Roboto" panose="02000000000000000000" pitchFamily="2" charset="0"/>
                <a:ea typeface="+mn-ea"/>
                <a:cs typeface="+mn-cs"/>
              </a:rPr>
              <a:t>. </a:t>
            </a:r>
          </a:p>
          <a:p>
            <a:r>
              <a:rPr lang="ru-RU" sz="1200" b="0" i="0" kern="1200" dirty="0">
                <a:solidFill>
                  <a:schemeClr val="tx1"/>
                </a:solidFill>
                <a:effectLst/>
                <a:ea typeface="+mn-ea"/>
                <a:cs typeface="+mn-cs"/>
              </a:rPr>
              <a:t>Это роли для роутеров, созданные</a:t>
            </a:r>
            <a:r>
              <a:rPr lang="ru-RU" sz="1200" b="0" i="0" kern="1200" baseline="0" dirty="0">
                <a:solidFill>
                  <a:schemeClr val="tx1"/>
                </a:solidFill>
                <a:effectLst/>
                <a:ea typeface="+mn-ea"/>
                <a:cs typeface="+mn-cs"/>
              </a:rPr>
              <a:t> с целью определить главу топологии, с которым все остальные роутеры будут синхронизировать свои базы данных </a:t>
            </a:r>
            <a:r>
              <a:rPr lang="en-US" sz="1200" b="0" i="0" kern="1200" baseline="0" dirty="0">
                <a:solidFill>
                  <a:schemeClr val="tx1"/>
                </a:solidFill>
                <a:effectLst/>
                <a:ea typeface="+mn-ea"/>
                <a:cs typeface="+mn-cs"/>
              </a:rPr>
              <a:t>LSDB.</a:t>
            </a:r>
            <a:r>
              <a:rPr lang="ru-RU" sz="1200" b="0" i="0" kern="1200" baseline="0" dirty="0">
                <a:solidFill>
                  <a:schemeClr val="tx1"/>
                </a:solidFill>
                <a:effectLst/>
                <a:ea typeface="+mn-ea"/>
                <a:cs typeface="+mn-cs"/>
              </a:rPr>
              <a:t> </a:t>
            </a:r>
            <a:r>
              <a:rPr lang="en-US" sz="1200" b="0" i="0" kern="1200" baseline="0" dirty="0">
                <a:solidFill>
                  <a:schemeClr val="tx1"/>
                </a:solidFill>
                <a:effectLst/>
                <a:ea typeface="+mn-ea"/>
                <a:cs typeface="+mn-cs"/>
              </a:rPr>
              <a:t>DR </a:t>
            </a:r>
            <a:r>
              <a:rPr lang="ru-RU" sz="1200" b="0" i="0" kern="1200" baseline="0" dirty="0">
                <a:solidFill>
                  <a:schemeClr val="tx1"/>
                </a:solidFill>
                <a:effectLst/>
                <a:ea typeface="+mn-ea"/>
                <a:cs typeface="+mn-cs"/>
              </a:rPr>
              <a:t>и </a:t>
            </a:r>
            <a:r>
              <a:rPr lang="en-US" sz="1200" b="0" i="0" kern="1200" baseline="0" dirty="0">
                <a:solidFill>
                  <a:schemeClr val="tx1"/>
                </a:solidFill>
                <a:effectLst/>
                <a:ea typeface="+mn-ea"/>
                <a:cs typeface="+mn-cs"/>
              </a:rPr>
              <a:t>BDR </a:t>
            </a:r>
            <a:r>
              <a:rPr lang="ru-RU" sz="1200" b="0" i="0" kern="1200" baseline="0" dirty="0">
                <a:solidFill>
                  <a:schemeClr val="tx1"/>
                </a:solidFill>
                <a:effectLst/>
                <a:ea typeface="+mn-ea"/>
                <a:cs typeface="+mn-cs"/>
              </a:rPr>
              <a:t>выбираются на основе </a:t>
            </a:r>
            <a:r>
              <a:rPr lang="en-US" sz="1200" b="0" i="0" kern="1200" baseline="0" dirty="0">
                <a:solidFill>
                  <a:schemeClr val="tx1"/>
                </a:solidFill>
                <a:effectLst/>
                <a:ea typeface="+mn-ea"/>
                <a:cs typeface="+mn-cs"/>
              </a:rPr>
              <a:t>router id – </a:t>
            </a:r>
            <a:r>
              <a:rPr lang="ru-RU" sz="1200" b="0" i="0" kern="1200" baseline="0" dirty="0">
                <a:solidFill>
                  <a:schemeClr val="tx1"/>
                </a:solidFill>
                <a:effectLst/>
                <a:ea typeface="+mn-ea"/>
                <a:cs typeface="+mn-cs"/>
              </a:rPr>
              <a:t>у кого этот параметр больше, тот становится </a:t>
            </a:r>
            <a:r>
              <a:rPr lang="en-US" sz="1200" b="0" i="0" kern="1200" baseline="0" dirty="0">
                <a:solidFill>
                  <a:schemeClr val="tx1"/>
                </a:solidFill>
                <a:effectLst/>
                <a:ea typeface="+mn-ea"/>
                <a:cs typeface="+mn-cs"/>
              </a:rPr>
              <a:t>DR. </a:t>
            </a:r>
            <a:r>
              <a:rPr lang="ru-RU" sz="1200" b="0" i="0" kern="1200" baseline="0" dirty="0">
                <a:solidFill>
                  <a:schemeClr val="tx1"/>
                </a:solidFill>
                <a:effectLst/>
                <a:ea typeface="+mn-ea"/>
                <a:cs typeface="+mn-cs"/>
              </a:rPr>
              <a:t>Второй по очереди роутер становится </a:t>
            </a:r>
            <a:r>
              <a:rPr lang="en-US" sz="1200" b="0" i="0" kern="1200" baseline="0" dirty="0">
                <a:solidFill>
                  <a:schemeClr val="tx1"/>
                </a:solidFill>
                <a:effectLst/>
                <a:ea typeface="+mn-ea"/>
                <a:cs typeface="+mn-cs"/>
              </a:rPr>
              <a:t>BDR.</a:t>
            </a:r>
            <a:endParaRPr lang="ru-RU" sz="1200" b="0" i="0" kern="1200" baseline="0" dirty="0">
              <a:solidFill>
                <a:schemeClr val="tx1"/>
              </a:solidFill>
              <a:effectLst/>
              <a:ea typeface="+mn-ea"/>
              <a:cs typeface="+mn-cs"/>
            </a:endParaRPr>
          </a:p>
          <a:p>
            <a:r>
              <a:rPr lang="ru-RU" sz="1200" b="0" i="0" kern="1200" dirty="0">
                <a:solidFill>
                  <a:schemeClr val="tx1"/>
                </a:solidFill>
                <a:effectLst/>
                <a:latin typeface="Roboto" panose="02000000000000000000" pitchFamily="2" charset="0"/>
                <a:ea typeface="+mn-ea"/>
                <a:cs typeface="+mn-cs"/>
              </a:rPr>
              <a:t>Информация об изменениях в сети отправляется DR, маршрутизатором обнаружившим это изменение, а DR отвечает за то, чтобы эта информация была отправлена остальным маршрутизаторам сети. Недостатком в схеме работы с DR маршрутизатором является то, что при выходе его из строя должен быть выбран новый DR. Новые отношения соседства должны быть сформированы и, пока базы данных маршрутизаторов не синхронизируются с базой данных нового DR, сеть будет недоступна для пересылки пакетов. Для устранения этого недостатка выбирается BDR.</a:t>
            </a:r>
          </a:p>
          <a:p>
            <a:r>
              <a:rPr lang="ru-RU" sz="1200" b="0" i="0" kern="1200" dirty="0">
                <a:solidFill>
                  <a:schemeClr val="tx1"/>
                </a:solidFill>
                <a:effectLst/>
                <a:latin typeface="Roboto" panose="02000000000000000000" pitchFamily="2" charset="0"/>
                <a:ea typeface="+mn-ea"/>
                <a:cs typeface="+mn-cs"/>
              </a:rPr>
              <a:t>Каждый маршрутизатор сети устанавливает отношения соседства не только с DR, но и BDR. DR и BDR также устанавливают отношения соседства и между собой. При выходе из строя DR, BDR становится главой</a:t>
            </a:r>
            <a:r>
              <a:rPr lang="ru-RU" sz="1200" b="0" i="0" kern="1200" baseline="0" dirty="0">
                <a:solidFill>
                  <a:schemeClr val="tx1"/>
                </a:solidFill>
                <a:effectLst/>
                <a:latin typeface="Roboto" panose="02000000000000000000" pitchFamily="2" charset="0"/>
                <a:ea typeface="+mn-ea"/>
                <a:cs typeface="+mn-cs"/>
              </a:rPr>
              <a:t> топологии</a:t>
            </a:r>
            <a:r>
              <a:rPr lang="ru-RU" sz="1200" b="0" i="0" kern="1200" dirty="0">
                <a:solidFill>
                  <a:schemeClr val="tx1"/>
                </a:solidFill>
                <a:effectLst/>
                <a:latin typeface="Roboto" panose="02000000000000000000" pitchFamily="2" charset="0"/>
                <a:ea typeface="+mn-ea"/>
                <a:cs typeface="+mn-cs"/>
              </a:rPr>
              <a:t> и выполняет все его функции. Так как маршрутизаторы сети установили отношения соседства с BDR, то время недоступности сети минимизируется.</a:t>
            </a:r>
          </a:p>
          <a:p>
            <a:r>
              <a:rPr lang="ru-RU" sz="1200" b="0" i="0" kern="1200" dirty="0">
                <a:solidFill>
                  <a:schemeClr val="tx1"/>
                </a:solidFill>
                <a:effectLst/>
                <a:ea typeface="+mn-ea"/>
                <a:cs typeface="+mn-cs"/>
              </a:rPr>
              <a:t>Обе эти роли уникальны</a:t>
            </a:r>
            <a:r>
              <a:rPr lang="ru-RU" sz="1200" b="0" i="0" kern="1200" baseline="0" dirty="0">
                <a:solidFill>
                  <a:schemeClr val="tx1"/>
                </a:solidFill>
                <a:effectLst/>
                <a:ea typeface="+mn-ea"/>
                <a:cs typeface="+mn-cs"/>
              </a:rPr>
              <a:t> для каждой зоны</a:t>
            </a:r>
            <a:r>
              <a:rPr lang="en-US" sz="1200" b="0" i="0" kern="1200" baseline="0" dirty="0">
                <a:solidFill>
                  <a:schemeClr val="tx1"/>
                </a:solidFill>
                <a:effectLst/>
                <a:ea typeface="+mn-ea"/>
                <a:cs typeface="+mn-cs"/>
              </a:rPr>
              <a:t> </a:t>
            </a:r>
            <a:r>
              <a:rPr lang="en-US" sz="1200" b="0" i="0" kern="1200" baseline="0" dirty="0" err="1">
                <a:solidFill>
                  <a:schemeClr val="tx1"/>
                </a:solidFill>
                <a:effectLst/>
                <a:ea typeface="+mn-ea"/>
                <a:cs typeface="+mn-cs"/>
              </a:rPr>
              <a:t>ospf</a:t>
            </a:r>
            <a:r>
              <a:rPr lang="ru-RU" sz="1200" b="0" i="0" kern="1200" baseline="0" dirty="0">
                <a:solidFill>
                  <a:schemeClr val="tx1"/>
                </a:solidFill>
                <a:effectLst/>
                <a:ea typeface="+mn-ea"/>
                <a:cs typeface="+mn-cs"/>
              </a:rPr>
              <a:t>. Получается, что в каждой зоне будет свой </a:t>
            </a:r>
            <a:r>
              <a:rPr lang="en-US" sz="1200" b="0" i="0" kern="1200" baseline="0" dirty="0">
                <a:solidFill>
                  <a:schemeClr val="tx1"/>
                </a:solidFill>
                <a:effectLst/>
                <a:ea typeface="+mn-ea"/>
                <a:cs typeface="+mn-cs"/>
              </a:rPr>
              <a:t>DR </a:t>
            </a:r>
            <a:r>
              <a:rPr lang="ru-RU" sz="1200" b="0" i="0" kern="1200" baseline="0" dirty="0">
                <a:solidFill>
                  <a:schemeClr val="tx1"/>
                </a:solidFill>
                <a:effectLst/>
                <a:ea typeface="+mn-ea"/>
                <a:cs typeface="+mn-cs"/>
              </a:rPr>
              <a:t>и </a:t>
            </a:r>
            <a:r>
              <a:rPr lang="en-US" sz="1200" b="0" i="0" kern="1200" baseline="0" dirty="0">
                <a:solidFill>
                  <a:schemeClr val="tx1"/>
                </a:solidFill>
                <a:effectLst/>
                <a:ea typeface="+mn-ea"/>
                <a:cs typeface="+mn-cs"/>
              </a:rPr>
              <a:t>BDR.</a:t>
            </a:r>
            <a:endParaRPr lang="ru-RU" dirty="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35</a:t>
            </a:fld>
            <a:endParaRPr lang="ru-RU"/>
          </a:p>
        </p:txBody>
      </p:sp>
    </p:spTree>
    <p:extLst>
      <p:ext uri="{BB962C8B-B14F-4D97-AF65-F5344CB8AC3E}">
        <p14:creationId xmlns:p14="http://schemas.microsoft.com/office/powerpoint/2010/main" val="1790811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baseline="0" dirty="0"/>
              <a:t>Border Gateway Protocol – </a:t>
            </a:r>
            <a:r>
              <a:rPr lang="ru-RU" baseline="0" dirty="0"/>
              <a:t>это основной протокол динамической маршрутизации, который используется в сети Интернет.</a:t>
            </a:r>
            <a:r>
              <a:rPr lang="ru-RU" dirty="0"/>
              <a:t> Сеть</a:t>
            </a:r>
            <a:r>
              <a:rPr lang="ru-RU" baseline="0" dirty="0"/>
              <a:t> интернет – весьма сложное объединение сетей провайдеров и организаций. Но их взаимодействие как раз обеспечивает доступ ко всем ресурсам глобальной сети. Сетевые кабели соединяют между собой </a:t>
            </a:r>
            <a:r>
              <a:rPr lang="ru-RU" baseline="0" dirty="0" err="1"/>
              <a:t>провайдерские</a:t>
            </a:r>
            <a:r>
              <a:rPr lang="ru-RU" baseline="0" dirty="0"/>
              <a:t> сети, позволяя обмениваться информацией </a:t>
            </a:r>
            <a:r>
              <a:rPr lang="ru-RU" baseline="0" dirty="0" err="1"/>
              <a:t>межконтинентально</a:t>
            </a:r>
            <a:r>
              <a:rPr lang="ru-RU" baseline="0" dirty="0"/>
              <a:t>. А на суше таких кабелей ещё больше – они соединяют как провайдеров, так и организации.</a:t>
            </a:r>
          </a:p>
          <a:p>
            <a:r>
              <a:rPr lang="ru-RU" baseline="0" dirty="0"/>
              <a:t>Каждый провайдер или организация имеет под управлением набор </a:t>
            </a:r>
            <a:r>
              <a:rPr lang="en-US" baseline="0" dirty="0" err="1"/>
              <a:t>ip</a:t>
            </a:r>
            <a:r>
              <a:rPr lang="en-US" baseline="0" dirty="0"/>
              <a:t> </a:t>
            </a:r>
            <a:r>
              <a:rPr lang="ru-RU" baseline="0" dirty="0"/>
              <a:t>сетей, информацию меж которыми надо маршрутизировать. Этим и занимается протокол </a:t>
            </a:r>
            <a:r>
              <a:rPr lang="en-US" baseline="0" dirty="0"/>
              <a:t>BGP </a:t>
            </a:r>
            <a:r>
              <a:rPr lang="ru-RU" baseline="0" dirty="0"/>
              <a:t>в глобальном смысле.</a:t>
            </a:r>
            <a:endParaRPr lang="ru-RU" dirty="0"/>
          </a:p>
          <a:p>
            <a:r>
              <a:rPr lang="ru-RU" dirty="0"/>
              <a:t>Так</a:t>
            </a:r>
            <a:r>
              <a:rPr lang="ru-RU" baseline="0" dirty="0"/>
              <a:t> как на протоколе завязано все взаимодействие в глобальной сети, требования к нему соответствующие. В нем присутствует большое количество терминов, которые мы разберем по мере прохождения занятия с целью разобраться, как этот протокол работает.</a:t>
            </a:r>
          </a:p>
          <a:p>
            <a:r>
              <a:rPr lang="ru-RU" baseline="0" dirty="0"/>
              <a:t>Итак:</a:t>
            </a:r>
          </a:p>
          <a:p>
            <a:r>
              <a:rPr lang="ru-RU" sz="1200" b="1" i="0" kern="1200" dirty="0">
                <a:solidFill>
                  <a:schemeClr val="tx1"/>
                </a:solidFill>
                <a:effectLst/>
                <a:latin typeface="+mn-lt"/>
                <a:ea typeface="+mn-ea"/>
                <a:cs typeface="+mn-cs"/>
              </a:rPr>
              <a:t>Внутренний протокол маршрутизации (</a:t>
            </a:r>
            <a:r>
              <a:rPr lang="ru-RU" sz="1200" b="1" i="0" kern="1200" dirty="0" err="1">
                <a:solidFill>
                  <a:schemeClr val="tx1"/>
                </a:solidFill>
                <a:effectLst/>
                <a:latin typeface="+mn-lt"/>
                <a:ea typeface="+mn-ea"/>
                <a:cs typeface="+mn-cs"/>
              </a:rPr>
              <a:t>interior</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gateway</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protocol</a:t>
            </a:r>
            <a:r>
              <a:rPr lang="ru-RU" sz="1200" b="1" i="0" kern="1200" dirty="0">
                <a:solidFill>
                  <a:schemeClr val="tx1"/>
                </a:solidFill>
                <a:effectLst/>
                <a:latin typeface="+mn-lt"/>
                <a:ea typeface="+mn-ea"/>
                <a:cs typeface="+mn-cs"/>
              </a:rPr>
              <a:t>)</a:t>
            </a:r>
            <a:r>
              <a:rPr lang="ru-RU" sz="1200" b="0" i="0" kern="1200" dirty="0">
                <a:solidFill>
                  <a:schemeClr val="tx1"/>
                </a:solidFill>
                <a:effectLst/>
                <a:latin typeface="+mn-lt"/>
                <a:ea typeface="+mn-ea"/>
                <a:cs typeface="+mn-cs"/>
              </a:rPr>
              <a:t> – протокол, который используется для передачи информации о маршрутах внутри автономной системы.</a:t>
            </a:r>
          </a:p>
          <a:p>
            <a:r>
              <a:rPr lang="ru-RU" sz="1200" b="1" i="0" kern="1200" dirty="0">
                <a:solidFill>
                  <a:schemeClr val="tx1"/>
                </a:solidFill>
                <a:effectLst/>
                <a:latin typeface="+mn-lt"/>
                <a:ea typeface="+mn-ea"/>
                <a:cs typeface="+mn-cs"/>
              </a:rPr>
              <a:t>Внешний протокол маршрутизации (</a:t>
            </a:r>
            <a:r>
              <a:rPr lang="ru-RU" sz="1200" b="1" i="0" kern="1200" dirty="0" err="1">
                <a:solidFill>
                  <a:schemeClr val="tx1"/>
                </a:solidFill>
                <a:effectLst/>
                <a:latin typeface="+mn-lt"/>
                <a:ea typeface="+mn-ea"/>
                <a:cs typeface="+mn-cs"/>
              </a:rPr>
              <a:t>exterior</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gateway</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protocol</a:t>
            </a:r>
            <a:r>
              <a:rPr lang="ru-RU" sz="1200" b="1" i="0" kern="1200" dirty="0">
                <a:solidFill>
                  <a:schemeClr val="tx1"/>
                </a:solidFill>
                <a:effectLst/>
                <a:latin typeface="+mn-lt"/>
                <a:ea typeface="+mn-ea"/>
                <a:cs typeface="+mn-cs"/>
              </a:rPr>
              <a:t>)</a:t>
            </a:r>
            <a:r>
              <a:rPr lang="ru-RU" sz="1200" b="0" i="0" kern="1200" dirty="0">
                <a:solidFill>
                  <a:schemeClr val="tx1"/>
                </a:solidFill>
                <a:effectLst/>
                <a:latin typeface="+mn-lt"/>
                <a:ea typeface="+mn-ea"/>
                <a:cs typeface="+mn-cs"/>
              </a:rPr>
              <a:t> – протокол, который используется для передачи информации о маршрутах между автономными системами.</a:t>
            </a:r>
          </a:p>
          <a:p>
            <a:r>
              <a:rPr lang="ru-RU" sz="1200" b="1" i="0" kern="1200" dirty="0">
                <a:solidFill>
                  <a:schemeClr val="tx1"/>
                </a:solidFill>
                <a:effectLst/>
                <a:latin typeface="+mn-lt"/>
                <a:ea typeface="+mn-ea"/>
                <a:cs typeface="+mn-cs"/>
              </a:rPr>
              <a:t>Автономная система (</a:t>
            </a:r>
            <a:r>
              <a:rPr lang="ru-RU" sz="1200" b="1" i="0" kern="1200" dirty="0" err="1">
                <a:solidFill>
                  <a:schemeClr val="tx1"/>
                </a:solidFill>
                <a:effectLst/>
                <a:latin typeface="+mn-lt"/>
                <a:ea typeface="+mn-ea"/>
                <a:cs typeface="+mn-cs"/>
              </a:rPr>
              <a:t>autonomous</a:t>
            </a:r>
            <a:r>
              <a:rPr lang="ru-RU" sz="1200" b="1" i="0" kern="1200" dirty="0">
                <a:solidFill>
                  <a:schemeClr val="tx1"/>
                </a:solidFill>
                <a:effectLst/>
                <a:latin typeface="+mn-lt"/>
                <a:ea typeface="+mn-ea"/>
                <a:cs typeface="+mn-cs"/>
              </a:rPr>
              <a:t> </a:t>
            </a:r>
            <a:r>
              <a:rPr lang="ru-RU" sz="1200" b="1" i="0" kern="1200" dirty="0" err="1">
                <a:solidFill>
                  <a:schemeClr val="tx1"/>
                </a:solidFill>
                <a:effectLst/>
                <a:latin typeface="+mn-lt"/>
                <a:ea typeface="+mn-ea"/>
                <a:cs typeface="+mn-cs"/>
              </a:rPr>
              <a:t>system</a:t>
            </a:r>
            <a:r>
              <a:rPr lang="ru-RU" sz="1200" b="1" i="0" kern="1200" dirty="0">
                <a:solidFill>
                  <a:schemeClr val="tx1"/>
                </a:solidFill>
                <a:effectLst/>
                <a:latin typeface="+mn-lt"/>
                <a:ea typeface="+mn-ea"/>
                <a:cs typeface="+mn-cs"/>
              </a:rPr>
              <a:t>, AS)</a:t>
            </a:r>
            <a:r>
              <a:rPr lang="ru-RU" sz="1200" b="0" i="0" kern="1200" dirty="0">
                <a:solidFill>
                  <a:schemeClr val="tx1"/>
                </a:solidFill>
                <a:effectLst/>
                <a:latin typeface="+mn-lt"/>
                <a:ea typeface="+mn-ea"/>
                <a:cs typeface="+mn-cs"/>
              </a:rPr>
              <a:t> — набор маршрутизаторов, имеющих единые правила маршрутизации, управляемых одной технической администрацией и работающих на одном из протоколов IGP (для внутренней маршрутизации AS может использовать и несколько IGP).</a:t>
            </a:r>
            <a:endParaRPr lang="ru-RU" baseline="0" dirty="0"/>
          </a:p>
          <a:p>
            <a:r>
              <a:rPr lang="ru-RU" b="1" dirty="0"/>
              <a:t>Транзитная автономная система </a:t>
            </a:r>
            <a:r>
              <a:rPr lang="ru-RU" dirty="0"/>
              <a:t>(</a:t>
            </a:r>
            <a:r>
              <a:rPr lang="ru-RU" dirty="0" err="1"/>
              <a:t>transit</a:t>
            </a:r>
            <a:r>
              <a:rPr lang="ru-RU" dirty="0"/>
              <a:t> AS) — автономная система, через которую передается трафик других автономных систем. </a:t>
            </a:r>
          </a:p>
          <a:p>
            <a:r>
              <a:rPr lang="ru-RU" sz="1200" b="1" u="none" strike="noStrike" kern="1200" dirty="0">
                <a:solidFill>
                  <a:schemeClr val="tx1"/>
                </a:solidFill>
                <a:effectLst/>
                <a:latin typeface="+mn-lt"/>
                <a:ea typeface="+mn-ea"/>
                <a:cs typeface="+mn-cs"/>
              </a:rPr>
              <a:t>Путь (</a:t>
            </a:r>
            <a:r>
              <a:rPr lang="ru-RU" sz="1200" b="1" u="none" strike="noStrike" kern="1200" dirty="0" err="1">
                <a:solidFill>
                  <a:schemeClr val="tx1"/>
                </a:solidFill>
                <a:effectLst/>
                <a:latin typeface="+mn-lt"/>
                <a:ea typeface="+mn-ea"/>
                <a:cs typeface="+mn-cs"/>
              </a:rPr>
              <a:t>path</a:t>
            </a:r>
            <a:r>
              <a:rPr lang="ru-RU" sz="1200" b="1" u="none" strike="noStrike" kern="1200" dirty="0">
                <a:solidFill>
                  <a:schemeClr val="tx1"/>
                </a:solidFill>
                <a:effectLst/>
                <a:latin typeface="+mn-lt"/>
                <a:ea typeface="+mn-ea"/>
                <a:cs typeface="+mn-cs"/>
              </a:rPr>
              <a:t>)</a:t>
            </a:r>
            <a:r>
              <a:rPr lang="ru-RU" sz="1200" u="none" strike="noStrike" kern="1200" dirty="0">
                <a:solidFill>
                  <a:schemeClr val="tx1"/>
                </a:solidFill>
                <a:effectLst/>
                <a:latin typeface="+mn-lt"/>
                <a:ea typeface="+mn-ea"/>
                <a:cs typeface="+mn-cs"/>
              </a:rPr>
              <a:t> — последовательность</a:t>
            </a:r>
            <a:r>
              <a:rPr lang="en-US" sz="1200" u="none" strike="noStrike" kern="1200" dirty="0">
                <a:solidFill>
                  <a:schemeClr val="tx1"/>
                </a:solidFill>
                <a:effectLst/>
                <a:latin typeface="+mn-lt"/>
                <a:ea typeface="+mn-ea"/>
                <a:cs typeface="+mn-cs"/>
              </a:rPr>
              <a:t>,</a:t>
            </a:r>
            <a:r>
              <a:rPr lang="ru-RU" sz="1200" u="none" strike="noStrike" kern="1200" dirty="0">
                <a:solidFill>
                  <a:schemeClr val="tx1"/>
                </a:solidFill>
                <a:effectLst/>
                <a:latin typeface="+mn-lt"/>
                <a:ea typeface="+mn-ea"/>
                <a:cs typeface="+mn-cs"/>
              </a:rPr>
              <a:t> состоящая из номеров автономных систем, через которые нужно пройти для достижения сети назначения.</a:t>
            </a:r>
          </a:p>
          <a:p>
            <a:pPr lvl="0"/>
            <a:r>
              <a:rPr lang="ru-RU" sz="1200" b="1" u="none" strike="noStrike" kern="1200" dirty="0">
                <a:solidFill>
                  <a:schemeClr val="tx1"/>
                </a:solidFill>
                <a:effectLst/>
                <a:latin typeface="+mn-lt"/>
                <a:ea typeface="+mn-ea"/>
                <a:cs typeface="+mn-cs"/>
              </a:rPr>
              <a:t>Атрибуты пути (</a:t>
            </a:r>
            <a:r>
              <a:rPr lang="ru-RU" sz="1200" b="1" u="none" strike="noStrike" kern="1200" dirty="0" err="1">
                <a:solidFill>
                  <a:schemeClr val="tx1"/>
                </a:solidFill>
                <a:effectLst/>
                <a:latin typeface="+mn-lt"/>
                <a:ea typeface="+mn-ea"/>
                <a:cs typeface="+mn-cs"/>
              </a:rPr>
              <a:t>path</a:t>
            </a:r>
            <a:r>
              <a:rPr lang="ru-RU" sz="1200" b="1" u="none" strike="noStrike" kern="1200" dirty="0">
                <a:solidFill>
                  <a:schemeClr val="tx1"/>
                </a:solidFill>
                <a:effectLst/>
                <a:latin typeface="+mn-lt"/>
                <a:ea typeface="+mn-ea"/>
                <a:cs typeface="+mn-cs"/>
              </a:rPr>
              <a:t> </a:t>
            </a:r>
            <a:r>
              <a:rPr lang="ru-RU" sz="1200" b="1" u="none" strike="noStrike" kern="1200" dirty="0" err="1">
                <a:solidFill>
                  <a:schemeClr val="tx1"/>
                </a:solidFill>
                <a:effectLst/>
                <a:latin typeface="+mn-lt"/>
                <a:ea typeface="+mn-ea"/>
                <a:cs typeface="+mn-cs"/>
              </a:rPr>
              <a:t>attributes</a:t>
            </a:r>
            <a:r>
              <a:rPr lang="ru-RU" sz="1200" b="1" u="none" strike="noStrike" kern="1200" dirty="0">
                <a:solidFill>
                  <a:schemeClr val="tx1"/>
                </a:solidFill>
                <a:effectLst/>
                <a:latin typeface="+mn-lt"/>
                <a:ea typeface="+mn-ea"/>
                <a:cs typeface="+mn-cs"/>
              </a:rPr>
              <a:t>, PA)</a:t>
            </a:r>
            <a:r>
              <a:rPr lang="ru-RU" sz="1200" u="none" strike="noStrike" kern="1200" dirty="0">
                <a:solidFill>
                  <a:schemeClr val="tx1"/>
                </a:solidFill>
                <a:effectLst/>
                <a:latin typeface="+mn-lt"/>
                <a:ea typeface="+mn-ea"/>
                <a:cs typeface="+mn-cs"/>
              </a:rPr>
              <a:t> — характеристики пути, которые позволяют выбрать лучший путь.</a:t>
            </a:r>
          </a:p>
          <a:p>
            <a:pPr lvl="0"/>
            <a:r>
              <a:rPr lang="ru-RU" sz="1200" b="1" u="none" strike="noStrike" kern="1200" dirty="0">
                <a:solidFill>
                  <a:schemeClr val="tx1"/>
                </a:solidFill>
                <a:effectLst/>
                <a:latin typeface="+mn-lt"/>
                <a:ea typeface="+mn-ea"/>
                <a:cs typeface="+mn-cs"/>
              </a:rPr>
              <a:t>BGP </a:t>
            </a:r>
            <a:r>
              <a:rPr lang="ru-RU" sz="1200" b="1" u="none" strike="noStrike" kern="1200" dirty="0" err="1">
                <a:solidFill>
                  <a:schemeClr val="tx1"/>
                </a:solidFill>
                <a:effectLst/>
                <a:latin typeface="+mn-lt"/>
                <a:ea typeface="+mn-ea"/>
                <a:cs typeface="+mn-cs"/>
              </a:rPr>
              <a:t>speaker</a:t>
            </a:r>
            <a:r>
              <a:rPr lang="ru-RU" sz="1200" u="none" strike="noStrike" kern="1200" dirty="0">
                <a:solidFill>
                  <a:schemeClr val="tx1"/>
                </a:solidFill>
                <a:effectLst/>
                <a:latin typeface="+mn-lt"/>
                <a:ea typeface="+mn-ea"/>
                <a:cs typeface="+mn-cs"/>
              </a:rPr>
              <a:t> — маршрутизатор, на котором работает протокол BGP.</a:t>
            </a:r>
          </a:p>
          <a:p>
            <a:pPr lvl="0"/>
            <a:r>
              <a:rPr lang="ru-RU" sz="1200" b="1" u="none" strike="noStrike" kern="1200" dirty="0">
                <a:solidFill>
                  <a:schemeClr val="tx1"/>
                </a:solidFill>
                <a:effectLst/>
                <a:latin typeface="+mn-lt"/>
                <a:ea typeface="+mn-ea"/>
                <a:cs typeface="+mn-cs"/>
              </a:rPr>
              <a:t>Соседи (</a:t>
            </a:r>
            <a:r>
              <a:rPr lang="ru-RU" sz="1200" b="1" u="none" strike="noStrike" kern="1200" dirty="0" err="1">
                <a:solidFill>
                  <a:schemeClr val="tx1"/>
                </a:solidFill>
                <a:effectLst/>
                <a:latin typeface="+mn-lt"/>
                <a:ea typeface="+mn-ea"/>
                <a:cs typeface="+mn-cs"/>
              </a:rPr>
              <a:t>neighbor</a:t>
            </a:r>
            <a:r>
              <a:rPr lang="ru-RU" sz="1200" b="1" u="none" strike="noStrike" kern="1200" dirty="0">
                <a:solidFill>
                  <a:schemeClr val="tx1"/>
                </a:solidFill>
                <a:effectLst/>
                <a:latin typeface="+mn-lt"/>
                <a:ea typeface="+mn-ea"/>
                <a:cs typeface="+mn-cs"/>
              </a:rPr>
              <a:t>, </a:t>
            </a:r>
            <a:r>
              <a:rPr lang="ru-RU" sz="1200" b="1" u="none" strike="noStrike" kern="1200" dirty="0" err="1">
                <a:solidFill>
                  <a:schemeClr val="tx1"/>
                </a:solidFill>
                <a:effectLst/>
                <a:latin typeface="+mn-lt"/>
                <a:ea typeface="+mn-ea"/>
                <a:cs typeface="+mn-cs"/>
              </a:rPr>
              <a:t>peer</a:t>
            </a:r>
            <a:r>
              <a:rPr lang="ru-RU" sz="1200" b="1" u="none" strike="noStrike" kern="1200" dirty="0">
                <a:solidFill>
                  <a:schemeClr val="tx1"/>
                </a:solidFill>
                <a:effectLst/>
                <a:latin typeface="+mn-lt"/>
                <a:ea typeface="+mn-ea"/>
                <a:cs typeface="+mn-cs"/>
              </a:rPr>
              <a:t>)</a:t>
            </a:r>
            <a:r>
              <a:rPr lang="ru-RU" sz="1200" u="none" strike="noStrike" kern="1200" dirty="0">
                <a:solidFill>
                  <a:schemeClr val="tx1"/>
                </a:solidFill>
                <a:effectLst/>
                <a:latin typeface="+mn-lt"/>
                <a:ea typeface="+mn-ea"/>
                <a:cs typeface="+mn-cs"/>
              </a:rPr>
              <a:t> — любые два маршрутизатора, между которыми открыто TCP-соединение для обмена информацией о маршрутизации.</a:t>
            </a:r>
          </a:p>
          <a:p>
            <a:pPr marL="0" marR="0" lvl="0" indent="0" algn="l" defTabSz="914377" rtl="0" eaLnBrk="1" fontAlgn="auto" latinLnBrk="0" hangingPunct="1">
              <a:lnSpc>
                <a:spcPct val="100000"/>
              </a:lnSpc>
              <a:spcBef>
                <a:spcPts val="0"/>
              </a:spcBef>
              <a:spcAft>
                <a:spcPts val="0"/>
              </a:spcAft>
              <a:buClrTx/>
              <a:buSzTx/>
              <a:buFontTx/>
              <a:buNone/>
              <a:tabLst/>
              <a:defRPr/>
            </a:pPr>
            <a:endParaRPr lang="ru-RU" sz="1200" u="none" strike="noStrike" kern="1200" dirty="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36</a:t>
            </a:fld>
            <a:endParaRPr lang="ru-RU"/>
          </a:p>
        </p:txBody>
      </p:sp>
    </p:spTree>
    <p:extLst>
      <p:ext uri="{BB962C8B-B14F-4D97-AF65-F5344CB8AC3E}">
        <p14:creationId xmlns:p14="http://schemas.microsoft.com/office/powerpoint/2010/main" val="1815838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На рисунке можно увидеть</a:t>
            </a:r>
            <a:r>
              <a:rPr lang="ru-RU" baseline="0" dirty="0"/>
              <a:t> тот самый </a:t>
            </a:r>
            <a:r>
              <a:rPr lang="en-US" baseline="0" dirty="0"/>
              <a:t>AS path. </a:t>
            </a:r>
            <a:r>
              <a:rPr lang="ru-RU" baseline="0" dirty="0"/>
              <a:t>Чтобы добраться из автономной системы 200 в </a:t>
            </a:r>
            <a:r>
              <a:rPr lang="en-US" baseline="0" dirty="0"/>
              <a:t>AS 300, </a:t>
            </a:r>
            <a:r>
              <a:rPr lang="ru-RU" baseline="0" dirty="0"/>
              <a:t>нужно пройти через сотую </a:t>
            </a:r>
            <a:r>
              <a:rPr lang="en-US" baseline="0" dirty="0"/>
              <a:t>AS. </a:t>
            </a:r>
            <a:r>
              <a:rPr lang="ru-RU" baseline="0" dirty="0"/>
              <a:t>При таком взаимодействии она будет называться транзитной</a:t>
            </a:r>
            <a:endParaRPr lang="en-US" baseline="0" dirty="0"/>
          </a:p>
          <a:p>
            <a:endParaRPr lang="en-US" baseline="0" dirty="0"/>
          </a:p>
          <a:p>
            <a:r>
              <a:rPr lang="ru-RU" dirty="0"/>
              <a:t>Еще на данном рисунке можно увидеть роутеры, являющиеся соседями </a:t>
            </a:r>
            <a:r>
              <a:rPr lang="en-US" dirty="0"/>
              <a:t>BGP. </a:t>
            </a:r>
            <a:r>
              <a:rPr lang="ru-RU" dirty="0"/>
              <a:t>Они выделены</a:t>
            </a:r>
            <a:r>
              <a:rPr lang="ru-RU" baseline="0" dirty="0"/>
              <a:t> красным и зеленым цветами.</a:t>
            </a:r>
          </a:p>
          <a:p>
            <a:endParaRPr lang="ru-RU" baseline="0" dirty="0"/>
          </a:p>
          <a:p>
            <a:r>
              <a:rPr lang="ru-RU" sz="1200" kern="1200" dirty="0">
                <a:solidFill>
                  <a:schemeClr val="tx1"/>
                </a:solidFill>
                <a:effectLst/>
                <a:latin typeface="+mn-lt"/>
                <a:ea typeface="+mn-ea"/>
                <a:cs typeface="+mn-cs"/>
              </a:rPr>
              <a:t>BGP выбирает лучшие маршруты не на основании технических характеристик пути (например,</a:t>
            </a:r>
            <a:r>
              <a:rPr lang="ru-RU" sz="1200" kern="1200" baseline="0" dirty="0">
                <a:solidFill>
                  <a:schemeClr val="tx1"/>
                </a:solidFill>
                <a:effectLst/>
                <a:latin typeface="+mn-lt"/>
                <a:ea typeface="+mn-ea"/>
                <a:cs typeface="+mn-cs"/>
              </a:rPr>
              <a:t> </a:t>
            </a:r>
            <a:r>
              <a:rPr lang="ru-RU" sz="1200" kern="1200" dirty="0">
                <a:solidFill>
                  <a:schemeClr val="tx1"/>
                </a:solidFill>
                <a:effectLst/>
                <a:latin typeface="+mn-lt"/>
                <a:ea typeface="+mn-ea"/>
                <a:cs typeface="+mn-cs"/>
              </a:rPr>
              <a:t>пропускной способности и задержки), а на основании политик. В локальных сетях наибольшее значение имеет скорость сходимости сети, время реагирования на изменения. И маршрутизаторы, которые используют внутренние протоколы динамической маршрутизации, при выборе маршрута, как правило, сравнивают какие-то технические характеристики пути, например, пропускную способность соединений.</a:t>
            </a:r>
          </a:p>
          <a:p>
            <a:r>
              <a:rPr lang="ru-RU" sz="1200" kern="1200" dirty="0">
                <a:solidFill>
                  <a:schemeClr val="tx1"/>
                </a:solidFill>
                <a:effectLst/>
                <a:latin typeface="+mn-lt"/>
                <a:ea typeface="+mn-ea"/>
                <a:cs typeface="+mn-cs"/>
              </a:rPr>
              <a:t>При выборе между каналами двух провайдеров, зачастую имеет значение не то, у какого канала лучше технические характеристики, а определенные внутренние правила компании. Например, использование какого канала обходится компании дешевле. Поэтому в BGP выбор лучшего маршрута осуществляется на основании политик, которые настраиваются с использованием фильтров, анонсирования маршрутов и изменения атрибутов.</a:t>
            </a:r>
          </a:p>
          <a:p>
            <a:endParaRPr lang="ru-RU" dirty="0"/>
          </a:p>
          <a:p>
            <a:r>
              <a:rPr lang="ru-RU" dirty="0"/>
              <a:t>Протокол</a:t>
            </a:r>
            <a:r>
              <a:rPr lang="ru-RU" baseline="0" dirty="0"/>
              <a:t> </a:t>
            </a:r>
            <a:r>
              <a:rPr lang="en-US" baseline="0" dirty="0"/>
              <a:t>BGP </a:t>
            </a:r>
            <a:r>
              <a:rPr lang="ru-RU" baseline="0" dirty="0"/>
              <a:t>бывает двух видов – Внутренний </a:t>
            </a:r>
            <a:r>
              <a:rPr lang="en-US" baseline="0" dirty="0"/>
              <a:t>BGP (Internal BGP) </a:t>
            </a:r>
            <a:r>
              <a:rPr lang="ru-RU" baseline="0" dirty="0"/>
              <a:t>и Внешний </a:t>
            </a:r>
            <a:r>
              <a:rPr lang="en-US" baseline="0" dirty="0"/>
              <a:t>BGP (External BGP).</a:t>
            </a:r>
          </a:p>
          <a:p>
            <a:r>
              <a:rPr lang="ru-RU" dirty="0" err="1"/>
              <a:t>iBGP</a:t>
            </a:r>
            <a:r>
              <a:rPr lang="ru-RU" dirty="0"/>
              <a:t> — BGP работающий внутри автономной системы. </a:t>
            </a:r>
            <a:r>
              <a:rPr lang="ru-RU" dirty="0" err="1"/>
              <a:t>iBGP</a:t>
            </a:r>
            <a:r>
              <a:rPr lang="ru-RU" dirty="0"/>
              <a:t>-соседи не обязательно должны быть непосредственно соединены.</a:t>
            </a:r>
            <a:endParaRPr lang="en-US" dirty="0"/>
          </a:p>
          <a:p>
            <a:r>
              <a:rPr lang="ru-RU" dirty="0" err="1"/>
              <a:t>eBGP</a:t>
            </a:r>
            <a:r>
              <a:rPr lang="ru-RU" dirty="0"/>
              <a:t> — BGP работающий между автономными системами. По умолчанию, </a:t>
            </a:r>
            <a:r>
              <a:rPr lang="ru-RU" dirty="0" err="1"/>
              <a:t>eBGP</a:t>
            </a:r>
            <a:r>
              <a:rPr lang="ru-RU" dirty="0"/>
              <a:t>-соседи должны быть непосредственно соединены.</a:t>
            </a:r>
            <a:endParaRPr lang="en-US" dirty="0"/>
          </a:p>
          <a:p>
            <a:r>
              <a:rPr lang="ru-RU" sz="1200" b="0" i="0" kern="1200" dirty="0">
                <a:solidFill>
                  <a:schemeClr val="tx1"/>
                </a:solidFill>
                <a:effectLst/>
                <a:latin typeface="+mn-lt"/>
                <a:ea typeface="+mn-ea"/>
                <a:cs typeface="+mn-cs"/>
              </a:rPr>
              <a:t>Отличие </a:t>
            </a:r>
            <a:r>
              <a:rPr lang="ru-RU" sz="1200" b="1" i="0" kern="1200" dirty="0">
                <a:solidFill>
                  <a:schemeClr val="tx1"/>
                </a:solidFill>
                <a:effectLst/>
                <a:latin typeface="+mn-lt"/>
                <a:ea typeface="+mn-ea"/>
                <a:cs typeface="+mn-cs"/>
              </a:rPr>
              <a:t>IBGP</a:t>
            </a:r>
            <a:r>
              <a:rPr lang="ru-RU" sz="1200" b="0" i="0" kern="1200" dirty="0">
                <a:solidFill>
                  <a:schemeClr val="tx1"/>
                </a:solidFill>
                <a:effectLst/>
                <a:latin typeface="+mn-lt"/>
                <a:ea typeface="+mn-ea"/>
                <a:cs typeface="+mn-cs"/>
              </a:rPr>
              <a:t> от </a:t>
            </a:r>
            <a:r>
              <a:rPr lang="ru-RU" sz="1200" b="1" i="0" kern="1200" dirty="0">
                <a:solidFill>
                  <a:schemeClr val="tx1"/>
                </a:solidFill>
                <a:effectLst/>
                <a:latin typeface="+mn-lt"/>
                <a:ea typeface="+mn-ea"/>
                <a:cs typeface="+mn-cs"/>
              </a:rPr>
              <a:t>EBGP</a:t>
            </a:r>
            <a:r>
              <a:rPr lang="ru-RU" sz="1200" b="0" i="0" kern="1200" dirty="0">
                <a:solidFill>
                  <a:schemeClr val="tx1"/>
                </a:solidFill>
                <a:effectLst/>
                <a:latin typeface="+mn-lt"/>
                <a:ea typeface="+mn-ea"/>
                <a:cs typeface="+mn-cs"/>
              </a:rPr>
              <a:t> состоит в том, что при объявлении маршрута </a:t>
            </a:r>
            <a:r>
              <a:rPr lang="ru-RU" sz="1200" b="1" i="0" kern="1200" dirty="0">
                <a:solidFill>
                  <a:schemeClr val="tx1"/>
                </a:solidFill>
                <a:effectLst/>
                <a:latin typeface="+mn-lt"/>
                <a:ea typeface="+mn-ea"/>
                <a:cs typeface="+mn-cs"/>
              </a:rPr>
              <a:t>BGP</a:t>
            </a:r>
            <a:r>
              <a:rPr lang="ru-RU" sz="1200" b="0" i="0" kern="1200" dirty="0">
                <a:solidFill>
                  <a:schemeClr val="tx1"/>
                </a:solidFill>
                <a:effectLst/>
                <a:latin typeface="+mn-lt"/>
                <a:ea typeface="+mn-ea"/>
                <a:cs typeface="+mn-cs"/>
              </a:rPr>
              <a:t>-соседу, находящемуся в той же самой АС, маршрутизатор не должен добавлять в AS PATH</a:t>
            </a:r>
            <a:r>
              <a:rPr lang="en-US" sz="1200" b="0" i="0" kern="120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номер</a:t>
            </a:r>
            <a:r>
              <a:rPr lang="ru-RU" sz="1200" b="0" i="0" kern="1200" baseline="0" dirty="0">
                <a:solidFill>
                  <a:schemeClr val="tx1"/>
                </a:solidFill>
                <a:effectLst/>
                <a:latin typeface="+mn-lt"/>
                <a:ea typeface="+mn-ea"/>
                <a:cs typeface="+mn-cs"/>
              </a:rPr>
              <a:t> своей автономной системы, иначе произойдет петля маршрутизации.</a:t>
            </a:r>
            <a:endParaRPr lang="ru-RU" dirty="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37</a:t>
            </a:fld>
            <a:endParaRPr lang="ru-RU"/>
          </a:p>
        </p:txBody>
      </p:sp>
    </p:spTree>
    <p:extLst>
      <p:ext uri="{BB962C8B-B14F-4D97-AF65-F5344CB8AC3E}">
        <p14:creationId xmlns:p14="http://schemas.microsoft.com/office/powerpoint/2010/main" val="18158384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Как</a:t>
            </a:r>
            <a:r>
              <a:rPr lang="ru-RU" sz="1200" kern="1200" baseline="0" dirty="0">
                <a:solidFill>
                  <a:schemeClr val="tx1"/>
                </a:solidFill>
                <a:effectLst/>
                <a:latin typeface="+mn-lt"/>
                <a:ea typeface="+mn-ea"/>
                <a:cs typeface="+mn-cs"/>
              </a:rPr>
              <a:t> мы разобрали ранее, к протоколу </a:t>
            </a:r>
            <a:r>
              <a:rPr lang="en-US" sz="1200" kern="1200" baseline="0" dirty="0" err="1">
                <a:solidFill>
                  <a:schemeClr val="tx1"/>
                </a:solidFill>
                <a:effectLst/>
                <a:latin typeface="+mn-lt"/>
                <a:ea typeface="+mn-ea"/>
                <a:cs typeface="+mn-cs"/>
              </a:rPr>
              <a:t>bgp</a:t>
            </a:r>
            <a:r>
              <a:rPr lang="en-US" sz="1200" kern="1200" baseline="0" dirty="0">
                <a:solidFill>
                  <a:schemeClr val="tx1"/>
                </a:solidFill>
                <a:effectLst/>
                <a:latin typeface="+mn-lt"/>
                <a:ea typeface="+mn-ea"/>
                <a:cs typeface="+mn-cs"/>
              </a:rPr>
              <a:t> </a:t>
            </a:r>
            <a:r>
              <a:rPr lang="ru-RU" sz="1200" kern="1200" baseline="0" dirty="0">
                <a:solidFill>
                  <a:schemeClr val="tx1"/>
                </a:solidFill>
                <a:effectLst/>
                <a:latin typeface="+mn-lt"/>
                <a:ea typeface="+mn-ea"/>
                <a:cs typeface="+mn-cs"/>
              </a:rPr>
              <a:t>предъявляются серьезные требования относительно отказоустойчивости и корректности передачи данных. Поэтому маршрутная информация отправляется по протоколу </a:t>
            </a:r>
            <a:r>
              <a:rPr lang="en-US" sz="1200" kern="1200" baseline="0" dirty="0">
                <a:solidFill>
                  <a:schemeClr val="tx1"/>
                </a:solidFill>
                <a:effectLst/>
                <a:latin typeface="+mn-lt"/>
                <a:ea typeface="+mn-ea"/>
                <a:cs typeface="+mn-cs"/>
              </a:rPr>
              <a:t>TCP</a:t>
            </a:r>
            <a:r>
              <a:rPr lang="ru-RU" sz="1200" kern="1200" baseline="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Роутер</a:t>
            </a:r>
            <a:r>
              <a:rPr lang="ru-RU" sz="1200" kern="1200" baseline="0" dirty="0">
                <a:solidFill>
                  <a:schemeClr val="tx1"/>
                </a:solidFill>
                <a:effectLst/>
                <a:latin typeface="+mn-lt"/>
                <a:ea typeface="+mn-ea"/>
                <a:cs typeface="+mn-cs"/>
              </a:rPr>
              <a:t>, работающих с протоколом </a:t>
            </a:r>
            <a:r>
              <a:rPr lang="en-US" sz="1200" kern="1200" baseline="0" dirty="0">
                <a:solidFill>
                  <a:schemeClr val="tx1"/>
                </a:solidFill>
                <a:effectLst/>
                <a:latin typeface="+mn-lt"/>
                <a:ea typeface="+mn-ea"/>
                <a:cs typeface="+mn-cs"/>
              </a:rPr>
              <a:t>BGP, </a:t>
            </a:r>
            <a:r>
              <a:rPr lang="ru-RU" sz="1200" kern="1200" baseline="0" dirty="0">
                <a:solidFill>
                  <a:schemeClr val="tx1"/>
                </a:solidFill>
                <a:effectLst/>
                <a:latin typeface="+mn-lt"/>
                <a:ea typeface="+mn-ea"/>
                <a:cs typeface="+mn-cs"/>
              </a:rPr>
              <a:t>содержит в таблице все маршруты сети интернет, их больше полумиллиона. Эта таблица называется </a:t>
            </a:r>
            <a:r>
              <a:rPr lang="en-US" sz="1200" kern="1200" baseline="0" dirty="0">
                <a:solidFill>
                  <a:schemeClr val="tx1"/>
                </a:solidFill>
                <a:effectLst/>
                <a:latin typeface="+mn-lt"/>
                <a:ea typeface="+mn-ea"/>
                <a:cs typeface="+mn-cs"/>
              </a:rPr>
              <a:t>Full view. </a:t>
            </a:r>
            <a:r>
              <a:rPr lang="ru-RU" sz="1200" kern="1200" baseline="0" dirty="0">
                <a:solidFill>
                  <a:schemeClr val="tx1"/>
                </a:solidFill>
                <a:effectLst/>
                <a:latin typeface="+mn-lt"/>
                <a:ea typeface="+mn-ea"/>
                <a:cs typeface="+mn-cs"/>
              </a:rPr>
              <a:t>Чтобы не нагружать роутер процессами постоянной синхронизации, обновление маршрутной информации происходит только тогда, когда в сети реально произошли какие-либо изменения.</a:t>
            </a:r>
            <a:endParaRPr lang="ru-RU"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a:p>
          <a:p>
            <a:pPr marL="0" marR="0" indent="0" algn="l" defTabSz="914400" rtl="0" eaLnBrk="1" fontAlgn="auto" latinLnBrk="0" hangingPunct="1">
              <a:lnSpc>
                <a:spcPct val="100000"/>
              </a:lnSpc>
              <a:spcBef>
                <a:spcPts val="0"/>
              </a:spcBef>
              <a:spcAft>
                <a:spcPts val="0"/>
              </a:spcAft>
              <a:buClrTx/>
              <a:buSzTx/>
              <a:buFontTx/>
              <a:buNone/>
              <a:tabLst/>
              <a:defRPr/>
            </a:pPr>
            <a:r>
              <a:rPr lang="ru-RU" dirty="0"/>
              <a:t>А чтобы объявлять</a:t>
            </a:r>
            <a:r>
              <a:rPr lang="ru-RU" baseline="0" dirty="0"/>
              <a:t> соседям о том, что роутер находится в работоспособном состоянии, используются специальные сообщения. Если роутер не будет их отправлять, то сети, до которых устройство обеспечивает доступ, будут считаться недостижимыми.</a:t>
            </a:r>
            <a:endParaRPr lang="ru-RU" dirty="0"/>
          </a:p>
          <a:p>
            <a:pPr marL="0" marR="0" indent="0" algn="l" defTabSz="914377" rtl="0" eaLnBrk="1" fontAlgn="auto" latinLnBrk="0" hangingPunct="1">
              <a:lnSpc>
                <a:spcPct val="100000"/>
              </a:lnSpc>
              <a:spcBef>
                <a:spcPts val="0"/>
              </a:spcBef>
              <a:spcAft>
                <a:spcPts val="0"/>
              </a:spcAft>
              <a:buClrTx/>
              <a:buSzTx/>
              <a:buFontTx/>
              <a:buNone/>
              <a:tabLst/>
              <a:defRPr/>
            </a:pPr>
            <a:endParaRPr lang="ru-RU" dirty="0"/>
          </a:p>
          <a:p>
            <a:pPr marL="0" marR="0" indent="0" algn="l" defTabSz="914377" rtl="0" eaLnBrk="1" fontAlgn="auto" latinLnBrk="0" hangingPunct="1">
              <a:lnSpc>
                <a:spcPct val="100000"/>
              </a:lnSpc>
              <a:spcBef>
                <a:spcPts val="0"/>
              </a:spcBef>
              <a:spcAft>
                <a:spcPts val="0"/>
              </a:spcAft>
              <a:buClrTx/>
              <a:buSzTx/>
              <a:buFontTx/>
              <a:buNone/>
              <a:tabLst/>
              <a:defRPr/>
            </a:pPr>
            <a:r>
              <a:rPr lang="ru-RU" dirty="0"/>
              <a:t>Вы</a:t>
            </a:r>
            <a:r>
              <a:rPr lang="ru-RU" baseline="0" dirty="0"/>
              <a:t> можете представить сеть интернет как набор соединенных между собой обычных роутеров. Только в данном понятии роутером будет являться целая автономная система со своим внутренним миром. А эти «роутеры» будут маршрутизировать информацию между собой с помощью номеров автономных систем, а не на основе </a:t>
            </a:r>
            <a:r>
              <a:rPr lang="en-US" baseline="0" dirty="0" err="1"/>
              <a:t>ip</a:t>
            </a:r>
            <a:r>
              <a:rPr lang="en-US" baseline="0" dirty="0"/>
              <a:t> </a:t>
            </a:r>
            <a:r>
              <a:rPr lang="ru-RU" baseline="0" dirty="0"/>
              <a:t>адресов.</a:t>
            </a:r>
            <a:endParaRPr lang="en-US" baseline="0" dirty="0"/>
          </a:p>
          <a:p>
            <a:r>
              <a:rPr lang="ru-RU" dirty="0"/>
              <a:t>Соответственно и метрика протокола будет рассчитываться</a:t>
            </a:r>
            <a:r>
              <a:rPr lang="ru-RU" baseline="0" dirty="0"/>
              <a:t> исходя от удаленности сети, изменяемой количеством автономных систем, через которые трафику нужно будет дойти, чтобы добраться до получателя. Эта метрика называется </a:t>
            </a:r>
            <a:r>
              <a:rPr lang="en-US" baseline="0" dirty="0"/>
              <a:t>path vector</a:t>
            </a:r>
            <a:r>
              <a:rPr lang="ru-RU" baseline="0" dirty="0"/>
              <a:t>.</a:t>
            </a:r>
            <a:endParaRPr lang="ru-RU" sz="1200" kern="1200" baseline="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80EA2E60-5E3E-4AAB-B5EC-6CA89797E6E9}" type="slidenum">
              <a:rPr lang="ru-RU" smtClean="0"/>
              <a:t>38</a:t>
            </a:fld>
            <a:endParaRPr lang="ru-RU"/>
          </a:p>
        </p:txBody>
      </p:sp>
    </p:spTree>
    <p:extLst>
      <p:ext uri="{BB962C8B-B14F-4D97-AF65-F5344CB8AC3E}">
        <p14:creationId xmlns:p14="http://schemas.microsoft.com/office/powerpoint/2010/main" val="1201397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Для обеспечения взаимодействия</a:t>
            </a:r>
            <a:r>
              <a:rPr lang="ru-RU" baseline="0" dirty="0"/>
              <a:t> роутеров по протоколу </a:t>
            </a:r>
            <a:r>
              <a:rPr lang="en-US" baseline="0" dirty="0"/>
              <a:t>BGP </a:t>
            </a:r>
            <a:r>
              <a:rPr lang="ru-RU" baseline="0" dirty="0"/>
              <a:t>используется набор сообщений. </a:t>
            </a:r>
          </a:p>
          <a:p>
            <a:r>
              <a:rPr lang="ru-RU" baseline="0" dirty="0"/>
              <a:t>После установки соединения по </a:t>
            </a:r>
            <a:r>
              <a:rPr lang="en-US" baseline="0" dirty="0"/>
              <a:t>TCP </a:t>
            </a:r>
            <a:r>
              <a:rPr lang="ru-RU" baseline="0" dirty="0"/>
              <a:t>роутер отправляет сообщение </a:t>
            </a:r>
            <a:r>
              <a:rPr lang="en-US" baseline="0" dirty="0"/>
              <a:t>OPEN. </a:t>
            </a:r>
            <a:r>
              <a:rPr lang="ru-RU" sz="1200" b="0" i="0" kern="1200" baseline="0" dirty="0">
                <a:solidFill>
                  <a:schemeClr val="tx1"/>
                </a:solidFill>
                <a:effectLst/>
                <a:latin typeface="+mn-lt"/>
                <a:ea typeface="+mn-ea"/>
                <a:cs typeface="+mn-cs"/>
              </a:rPr>
              <a:t>Такое сообщение</a:t>
            </a:r>
            <a:r>
              <a:rPr lang="ru-RU" sz="1200" b="0" i="0" kern="1200" dirty="0">
                <a:solidFill>
                  <a:schemeClr val="tx1"/>
                </a:solidFill>
                <a:effectLst/>
                <a:latin typeface="+mn-lt"/>
                <a:ea typeface="+mn-ea"/>
                <a:cs typeface="+mn-cs"/>
              </a:rPr>
              <a:t> отсылается только в самом начале BGP-сессии для согласования параметров. В нём передаются версия протокола, номер AS, </a:t>
            </a:r>
            <a:r>
              <a:rPr lang="ru-RU" sz="1200" b="0" i="0" kern="1200" dirty="0" err="1">
                <a:solidFill>
                  <a:schemeClr val="tx1"/>
                </a:solidFill>
                <a:effectLst/>
                <a:latin typeface="+mn-lt"/>
                <a:ea typeface="+mn-ea"/>
                <a:cs typeface="+mn-cs"/>
              </a:rPr>
              <a:t>Hold</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Timer</a:t>
            </a:r>
            <a:r>
              <a:rPr lang="ru-RU" sz="1200" b="0" i="0" kern="1200" dirty="0">
                <a:solidFill>
                  <a:schemeClr val="tx1"/>
                </a:solidFill>
                <a:effectLst/>
                <a:latin typeface="+mn-lt"/>
                <a:ea typeface="+mn-ea"/>
                <a:cs typeface="+mn-cs"/>
              </a:rPr>
              <a:t> и </a:t>
            </a:r>
            <a:r>
              <a:rPr lang="ru-RU" sz="1200" b="0" i="0" kern="1200" dirty="0" err="1">
                <a:solidFill>
                  <a:schemeClr val="tx1"/>
                </a:solidFill>
                <a:effectLst/>
                <a:latin typeface="+mn-lt"/>
                <a:ea typeface="+mn-ea"/>
                <a:cs typeface="+mn-cs"/>
              </a:rPr>
              <a:t>Router</a:t>
            </a:r>
            <a:r>
              <a:rPr lang="ru-RU" sz="1200" b="0" i="0" kern="1200" dirty="0">
                <a:solidFill>
                  <a:schemeClr val="tx1"/>
                </a:solidFill>
                <a:effectLst/>
                <a:latin typeface="+mn-lt"/>
                <a:ea typeface="+mn-ea"/>
                <a:cs typeface="+mn-cs"/>
              </a:rPr>
              <a:t> ID.</a:t>
            </a:r>
            <a:endParaRPr lang="ru-RU" baseline="0" dirty="0"/>
          </a:p>
          <a:p>
            <a:r>
              <a:rPr lang="ru-RU" b="1" dirty="0"/>
              <a:t>номер версии </a:t>
            </a:r>
            <a:r>
              <a:rPr lang="ru-RU" dirty="0"/>
              <a:t>– предлагаемый номер версии протокола. Наибольший номер версии, поддерживаемый маршрутизаторами. Большинство реализаций BGP маршрутизации сейчас используют BGP4. </a:t>
            </a:r>
          </a:p>
          <a:p>
            <a:r>
              <a:rPr lang="ru-RU" b="1" dirty="0"/>
              <a:t>номер AS </a:t>
            </a:r>
            <a:r>
              <a:rPr lang="ru-RU" dirty="0"/>
              <a:t>– номер автономной системы локального маршрутизатора. Соседний маршрутизатор проверяет эту информацию. Если получен</a:t>
            </a:r>
            <a:r>
              <a:rPr lang="ru-RU" baseline="0" dirty="0"/>
              <a:t> некорректный </a:t>
            </a:r>
            <a:r>
              <a:rPr lang="ru-RU" dirty="0"/>
              <a:t>номер </a:t>
            </a:r>
            <a:r>
              <a:rPr lang="en-US" dirty="0"/>
              <a:t>AS (</a:t>
            </a:r>
            <a:r>
              <a:rPr lang="ru-RU" dirty="0"/>
              <a:t>например,</a:t>
            </a:r>
            <a:r>
              <a:rPr lang="ru-RU" baseline="0" dirty="0"/>
              <a:t> тот же, что используется и у другого роутера)</a:t>
            </a:r>
            <a:r>
              <a:rPr lang="ru-RU" dirty="0"/>
              <a:t>, то BGP сессия заканчивается.</a:t>
            </a:r>
          </a:p>
          <a:p>
            <a:r>
              <a:rPr lang="ru-RU" b="1" dirty="0" err="1"/>
              <a:t>hold</a:t>
            </a:r>
            <a:r>
              <a:rPr lang="ru-RU" b="1" dirty="0"/>
              <a:t> </a:t>
            </a:r>
            <a:r>
              <a:rPr lang="ru-RU" b="1" dirty="0" err="1"/>
              <a:t>time</a:t>
            </a:r>
            <a:r>
              <a:rPr lang="en-US" b="1" dirty="0"/>
              <a:t>r</a:t>
            </a:r>
            <a:r>
              <a:rPr lang="ru-RU" b="1" dirty="0"/>
              <a:t> </a:t>
            </a:r>
            <a:r>
              <a:rPr lang="ru-RU" dirty="0"/>
              <a:t>– максимальное число секунд, которое может пройти между успешными </a:t>
            </a:r>
            <a:r>
              <a:rPr lang="ru-RU" dirty="0" err="1"/>
              <a:t>keepalive</a:t>
            </a:r>
            <a:r>
              <a:rPr lang="ru-RU" dirty="0"/>
              <a:t> или </a:t>
            </a:r>
            <a:r>
              <a:rPr lang="ru-RU" dirty="0" err="1"/>
              <a:t>update</a:t>
            </a:r>
            <a:r>
              <a:rPr lang="ru-RU" dirty="0"/>
              <a:t> сообщениями отправителя,</a:t>
            </a:r>
            <a:r>
              <a:rPr lang="ru-RU" baseline="0" dirty="0"/>
              <a:t> чтобы поддерживать </a:t>
            </a:r>
            <a:r>
              <a:rPr lang="en-US" baseline="0" dirty="0" err="1"/>
              <a:t>bgp</a:t>
            </a:r>
            <a:r>
              <a:rPr lang="en-US" baseline="0" dirty="0"/>
              <a:t> </a:t>
            </a:r>
            <a:r>
              <a:rPr lang="ru-RU" baseline="0" dirty="0"/>
              <a:t>сессию</a:t>
            </a:r>
            <a:r>
              <a:rPr lang="ru-RU" dirty="0"/>
              <a:t>. При получении </a:t>
            </a:r>
            <a:r>
              <a:rPr lang="ru-RU" dirty="0" err="1"/>
              <a:t>open</a:t>
            </a:r>
            <a:r>
              <a:rPr lang="ru-RU" dirty="0"/>
              <a:t> сообщения маршрутизатор вычисляет значение </a:t>
            </a:r>
            <a:r>
              <a:rPr lang="ru-RU" dirty="0" err="1"/>
              <a:t>hold</a:t>
            </a:r>
            <a:r>
              <a:rPr lang="ru-RU" dirty="0"/>
              <a:t> таймера путем использования меньшего значения между настроенным на маршрутизаторе и полученным в </a:t>
            </a:r>
            <a:r>
              <a:rPr lang="ru-RU" dirty="0" err="1"/>
              <a:t>open</a:t>
            </a:r>
            <a:r>
              <a:rPr lang="ru-RU" dirty="0"/>
              <a:t> сообщении </a:t>
            </a:r>
          </a:p>
          <a:p>
            <a:r>
              <a:rPr lang="ru-RU" b="1" dirty="0"/>
              <a:t>BGP </a:t>
            </a:r>
            <a:r>
              <a:rPr lang="ru-RU" b="1" dirty="0" err="1"/>
              <a:t>router</a:t>
            </a:r>
            <a:r>
              <a:rPr lang="ru-RU" b="1" dirty="0"/>
              <a:t>-ID </a:t>
            </a:r>
            <a:r>
              <a:rPr lang="ru-RU" dirty="0"/>
              <a:t>– 32-битное поле, показывающее BGP идентификатор отправителя. BGP ID – это IP адрес, назначенный маршрутизатору, он определяется при загрузке. </a:t>
            </a:r>
          </a:p>
          <a:p>
            <a:r>
              <a:rPr lang="ru-RU" b="1" dirty="0"/>
              <a:t>дополнительные параметры </a:t>
            </a:r>
            <a:r>
              <a:rPr lang="ru-RU" dirty="0"/>
              <a:t>– различные</a:t>
            </a:r>
            <a:r>
              <a:rPr lang="ru-RU" baseline="0" dirty="0"/>
              <a:t> </a:t>
            </a:r>
            <a:r>
              <a:rPr lang="ru-RU" dirty="0"/>
              <a:t>параметры,</a:t>
            </a:r>
            <a:r>
              <a:rPr lang="ru-RU" baseline="0" dirty="0"/>
              <a:t> определенные в стандарте </a:t>
            </a:r>
            <a:r>
              <a:rPr lang="en-US" baseline="0" dirty="0"/>
              <a:t>BGP</a:t>
            </a:r>
            <a:r>
              <a:rPr lang="ru-RU" dirty="0"/>
              <a:t>, например, аутентификация сессии.</a:t>
            </a:r>
          </a:p>
          <a:p>
            <a:r>
              <a:rPr lang="ru-RU" sz="1200" b="0" i="0" kern="1200" dirty="0">
                <a:solidFill>
                  <a:schemeClr val="tx1"/>
                </a:solidFill>
                <a:effectLst/>
                <a:latin typeface="+mn-lt"/>
                <a:ea typeface="+mn-ea"/>
                <a:cs typeface="+mn-cs"/>
              </a:rPr>
              <a:t>Получив OPEN от первого</a:t>
            </a:r>
            <a:r>
              <a:rPr lang="ru-RU" sz="1200" b="0" i="0" kern="1200" baseline="0" dirty="0">
                <a:solidFill>
                  <a:schemeClr val="tx1"/>
                </a:solidFill>
                <a:effectLst/>
                <a:latin typeface="+mn-lt"/>
                <a:ea typeface="+mn-ea"/>
                <a:cs typeface="+mn-cs"/>
              </a:rPr>
              <a:t> роутера, второй </a:t>
            </a:r>
            <a:r>
              <a:rPr lang="ru-RU" sz="1200" b="0" i="0" kern="1200" dirty="0">
                <a:solidFill>
                  <a:schemeClr val="tx1"/>
                </a:solidFill>
                <a:effectLst/>
                <a:latin typeface="+mn-lt"/>
                <a:ea typeface="+mn-ea"/>
                <a:cs typeface="+mn-cs"/>
              </a:rPr>
              <a:t>отправляет свой OPEN, а также KEEPALIVE, говорящий о том, что OPEN от первого получен – это сигнал для первого роутера переходить к следующему состоянию – </a:t>
            </a:r>
            <a:r>
              <a:rPr lang="ru-RU" sz="1200" b="0" i="0" kern="1200" dirty="0" err="1">
                <a:solidFill>
                  <a:schemeClr val="tx1"/>
                </a:solidFill>
                <a:effectLst/>
                <a:latin typeface="+mn-lt"/>
                <a:ea typeface="+mn-ea"/>
                <a:cs typeface="+mn-cs"/>
              </a:rPr>
              <a:t>Established</a:t>
            </a:r>
            <a:r>
              <a:rPr lang="ru-RU" sz="1200" b="0" i="0" kern="1200" dirty="0">
                <a:solidFill>
                  <a:schemeClr val="tx1"/>
                </a:solidFill>
                <a:effectLst/>
                <a:latin typeface="+mn-lt"/>
                <a:ea typeface="+mn-ea"/>
                <a:cs typeface="+mn-cs"/>
              </a:rPr>
              <a:t>.</a:t>
            </a:r>
          </a:p>
          <a:p>
            <a:pPr marL="0" marR="0" indent="0" algn="l" defTabSz="914377" rtl="0" eaLnBrk="1" fontAlgn="auto" latinLnBrk="0" hangingPunct="1">
              <a:lnSpc>
                <a:spcPct val="100000"/>
              </a:lnSpc>
              <a:spcBef>
                <a:spcPts val="0"/>
              </a:spcBef>
              <a:spcAft>
                <a:spcPts val="0"/>
              </a:spcAft>
              <a:buClrTx/>
              <a:buSzTx/>
              <a:buFontTx/>
              <a:buNone/>
              <a:tabLst/>
              <a:defRPr/>
            </a:pPr>
            <a:r>
              <a:rPr lang="ru-RU" sz="1200" b="0" i="0" kern="1200" dirty="0">
                <a:solidFill>
                  <a:schemeClr val="tx1"/>
                </a:solidFill>
                <a:effectLst/>
                <a:latin typeface="+mn-lt"/>
                <a:ea typeface="+mn-ea"/>
                <a:cs typeface="+mn-cs"/>
              </a:rPr>
              <a:t>Это состояние</a:t>
            </a:r>
            <a:r>
              <a:rPr lang="ru-RU" sz="1200" b="0" i="0" kern="1200" baseline="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означает, что запущена правильная версия BGP и все настройки </a:t>
            </a:r>
            <a:r>
              <a:rPr lang="ru-RU" sz="1200" b="0" i="0" kern="1200" dirty="0" err="1">
                <a:solidFill>
                  <a:schemeClr val="tx1"/>
                </a:solidFill>
                <a:effectLst/>
                <a:latin typeface="+mn-lt"/>
                <a:ea typeface="+mn-ea"/>
                <a:cs typeface="+mn-cs"/>
              </a:rPr>
              <a:t>консистентны</a:t>
            </a:r>
            <a:r>
              <a:rPr lang="ru-RU" sz="1200" b="0" i="0" kern="1200" dirty="0">
                <a:solidFill>
                  <a:schemeClr val="tx1"/>
                </a:solidFill>
                <a:effectLst/>
                <a:latin typeface="+mn-lt"/>
                <a:ea typeface="+mn-ea"/>
                <a:cs typeface="+mn-cs"/>
              </a:rPr>
              <a:t>.</a:t>
            </a:r>
            <a:br>
              <a:rPr lang="ru-RU" dirty="0"/>
            </a:br>
            <a:r>
              <a:rPr lang="ru-RU" sz="1200" b="0" i="0" kern="1200" dirty="0">
                <a:solidFill>
                  <a:schemeClr val="tx1"/>
                </a:solidFill>
                <a:effectLst/>
                <a:latin typeface="+mn-lt"/>
                <a:ea typeface="+mn-ea"/>
                <a:cs typeface="+mn-cs"/>
              </a:rPr>
              <a:t>В каждом роутере можно посмотреть </a:t>
            </a:r>
            <a:r>
              <a:rPr lang="ru-RU" sz="1200" b="0" i="0" kern="1200" dirty="0" err="1">
                <a:solidFill>
                  <a:schemeClr val="tx1"/>
                </a:solidFill>
                <a:effectLst/>
                <a:latin typeface="+mn-lt"/>
                <a:ea typeface="+mn-ea"/>
                <a:cs typeface="+mn-cs"/>
              </a:rPr>
              <a:t>Uptime</a:t>
            </a:r>
            <a:r>
              <a:rPr lang="ru-RU" sz="1200" b="0" i="0" kern="1200" dirty="0">
                <a:solidFill>
                  <a:schemeClr val="tx1"/>
                </a:solidFill>
                <a:effectLst/>
                <a:latin typeface="+mn-lt"/>
                <a:ea typeface="+mn-ea"/>
                <a:cs typeface="+mn-cs"/>
              </a:rPr>
              <a:t> – как долго он находится в состоянии ESTABLISHED с соседями.</a:t>
            </a:r>
            <a:endParaRPr lang="ru-RU" baseline="0" dirty="0"/>
          </a:p>
          <a:p>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В первые мгновения после установки BGP-сессии в таблице BGP только информация о локальных маршрутах. Теперь</a:t>
            </a:r>
            <a:r>
              <a:rPr lang="ru-RU" sz="1200" b="0" i="0" kern="1200" baseline="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переходим к обмену маршрутной информацией. Для это используются сообщения UPDATE.</a:t>
            </a:r>
            <a:r>
              <a:rPr lang="ru-RU" sz="1200" b="0" i="0" kern="1200" baseline="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Каждое сообщение UPDATE может нести информацию об </a:t>
            </a:r>
            <a:r>
              <a:rPr lang="ru-RU" sz="1200" b="1" i="0" kern="1200" dirty="0">
                <a:solidFill>
                  <a:schemeClr val="tx1"/>
                </a:solidFill>
                <a:effectLst/>
                <a:latin typeface="+mn-lt"/>
                <a:ea typeface="+mn-ea"/>
                <a:cs typeface="+mn-cs"/>
              </a:rPr>
              <a:t>одном</a:t>
            </a:r>
            <a:r>
              <a:rPr lang="ru-RU" sz="1200" b="0" i="0" kern="1200" dirty="0">
                <a:solidFill>
                  <a:schemeClr val="tx1"/>
                </a:solidFill>
                <a:effectLst/>
                <a:latin typeface="+mn-lt"/>
                <a:ea typeface="+mn-ea"/>
                <a:cs typeface="+mn-cs"/>
              </a:rPr>
              <a:t> новом маршруте или о удалении группы старых. Причём одновременно. UPDATE передаются при каждом изменении в сети</a:t>
            </a:r>
            <a:r>
              <a:rPr lang="ru-RU" sz="1200" b="0" i="0" kern="1200" baseline="0" dirty="0">
                <a:solidFill>
                  <a:schemeClr val="tx1"/>
                </a:solidFill>
                <a:effectLst/>
                <a:latin typeface="+mn-lt"/>
                <a:ea typeface="+mn-ea"/>
                <a:cs typeface="+mn-cs"/>
              </a:rPr>
              <a:t> </a:t>
            </a:r>
            <a:r>
              <a:rPr lang="ru-RU" sz="1200" b="0" i="0" kern="1200" dirty="0">
                <a:solidFill>
                  <a:schemeClr val="tx1"/>
                </a:solidFill>
                <a:effectLst/>
                <a:latin typeface="+mn-lt"/>
                <a:ea typeface="+mn-ea"/>
                <a:cs typeface="+mn-cs"/>
              </a:rPr>
              <a:t>пока длится BGP-сессия.</a:t>
            </a:r>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Рассмотрим</a:t>
            </a:r>
            <a:r>
              <a:rPr lang="ru-RU" sz="1200" b="0" i="0" kern="1200" baseline="0" dirty="0">
                <a:solidFill>
                  <a:schemeClr val="tx1"/>
                </a:solidFill>
                <a:effectLst/>
                <a:latin typeface="+mn-lt"/>
                <a:ea typeface="+mn-ea"/>
                <a:cs typeface="+mn-cs"/>
              </a:rPr>
              <a:t> подробно, какая информация передается в </a:t>
            </a:r>
            <a:r>
              <a:rPr lang="en-US" sz="1200" b="0" i="0" kern="1200" baseline="0" dirty="0">
                <a:solidFill>
                  <a:schemeClr val="tx1"/>
                </a:solidFill>
                <a:effectLst/>
                <a:latin typeface="+mn-lt"/>
                <a:ea typeface="+mn-ea"/>
                <a:cs typeface="+mn-cs"/>
              </a:rPr>
              <a:t>UPDATE:</a:t>
            </a:r>
            <a:endParaRPr lang="en-US" sz="1200" b="0" i="0" kern="1200" dirty="0">
              <a:solidFill>
                <a:schemeClr val="tx1"/>
              </a:solidFill>
              <a:effectLst/>
              <a:latin typeface="+mn-lt"/>
              <a:ea typeface="+mn-ea"/>
              <a:cs typeface="+mn-cs"/>
            </a:endParaRPr>
          </a:p>
          <a:p>
            <a:r>
              <a:rPr lang="ru-RU" dirty="0" err="1"/>
              <a:t>withdrawn</a:t>
            </a:r>
            <a:r>
              <a:rPr lang="ru-RU" dirty="0"/>
              <a:t> </a:t>
            </a:r>
            <a:r>
              <a:rPr lang="ru-RU" dirty="0" err="1"/>
              <a:t>routes</a:t>
            </a:r>
            <a:r>
              <a:rPr lang="ru-RU" dirty="0"/>
              <a:t> – список отображает IP адреса префиксов маршрутов, которые выведены из эксплуатации, если таковые имеются</a:t>
            </a:r>
          </a:p>
          <a:p>
            <a:r>
              <a:rPr lang="ru-RU" dirty="0" err="1"/>
              <a:t>path</a:t>
            </a:r>
            <a:r>
              <a:rPr lang="ru-RU" dirty="0"/>
              <a:t> </a:t>
            </a:r>
            <a:r>
              <a:rPr lang="ru-RU" dirty="0" err="1"/>
              <a:t>attributes</a:t>
            </a:r>
            <a:r>
              <a:rPr lang="ru-RU" dirty="0"/>
              <a:t> – эти атрибуты включают: путь к автономной системе, происхождение</a:t>
            </a:r>
            <a:r>
              <a:rPr lang="ru-RU" baseline="0" dirty="0"/>
              <a:t> маршрута</a:t>
            </a:r>
            <a:r>
              <a:rPr lang="ru-RU" dirty="0"/>
              <a:t>, локальные политики. </a:t>
            </a:r>
          </a:p>
          <a:p>
            <a:r>
              <a:rPr lang="ru-RU" dirty="0" err="1"/>
              <a:t>network-layer</a:t>
            </a:r>
            <a:r>
              <a:rPr lang="ru-RU" dirty="0"/>
              <a:t> </a:t>
            </a:r>
            <a:r>
              <a:rPr lang="ru-RU" dirty="0" err="1"/>
              <a:t>reachability</a:t>
            </a:r>
            <a:r>
              <a:rPr lang="ru-RU" dirty="0"/>
              <a:t> </a:t>
            </a:r>
            <a:r>
              <a:rPr lang="ru-RU" dirty="0" err="1"/>
              <a:t>information</a:t>
            </a:r>
            <a:r>
              <a:rPr lang="ru-RU" dirty="0"/>
              <a:t> – это поле содержит список префиксов IP адресов, которые доступны по этому пути.</a:t>
            </a:r>
          </a:p>
          <a:p>
            <a:r>
              <a:rPr lang="ru-RU" dirty="0"/>
              <a:t>Тут стоит пояснить, что термин префикс – это по сути адрес сети</a:t>
            </a:r>
            <a:r>
              <a:rPr lang="ru-RU" baseline="0" dirty="0"/>
              <a:t> с указанием маски подсети.</a:t>
            </a:r>
          </a:p>
          <a:p>
            <a:r>
              <a:rPr lang="ru-RU" sz="1200" b="0" i="0" kern="1200" dirty="0">
                <a:solidFill>
                  <a:schemeClr val="tx1"/>
                </a:solidFill>
                <a:effectLst/>
                <a:latin typeface="+mn-lt"/>
                <a:ea typeface="+mn-ea"/>
                <a:cs typeface="+mn-cs"/>
              </a:rPr>
              <a:t>На каждый </a:t>
            </a:r>
            <a:r>
              <a:rPr lang="en-US" sz="1200" b="0" i="0" kern="1200" dirty="0">
                <a:solidFill>
                  <a:schemeClr val="tx1"/>
                </a:solidFill>
                <a:effectLst/>
                <a:latin typeface="+mn-lt"/>
                <a:ea typeface="+mn-ea"/>
                <a:cs typeface="+mn-cs"/>
              </a:rPr>
              <a:t>UPDATE </a:t>
            </a:r>
            <a:r>
              <a:rPr lang="ru-RU" sz="1200" b="0" i="0" kern="1200" dirty="0">
                <a:solidFill>
                  <a:schemeClr val="tx1"/>
                </a:solidFill>
                <a:effectLst/>
                <a:latin typeface="+mn-lt"/>
                <a:ea typeface="+mn-ea"/>
                <a:cs typeface="+mn-cs"/>
              </a:rPr>
              <a:t>роутер отвечает KEEPALIVE для подтверждения, что информация</a:t>
            </a:r>
            <a:r>
              <a:rPr lang="ru-RU" sz="1200" b="0" i="0" kern="1200" baseline="0" dirty="0">
                <a:solidFill>
                  <a:schemeClr val="tx1"/>
                </a:solidFill>
                <a:effectLst/>
                <a:latin typeface="+mn-lt"/>
                <a:ea typeface="+mn-ea"/>
                <a:cs typeface="+mn-cs"/>
              </a:rPr>
              <a:t> получена.</a:t>
            </a:r>
            <a:endParaRPr lang="ru-RU" sz="1200" b="0" i="0" kern="1200" dirty="0">
              <a:solidFill>
                <a:schemeClr val="tx1"/>
              </a:solidFill>
              <a:effectLst/>
              <a:latin typeface="+mn-lt"/>
              <a:ea typeface="+mn-ea"/>
              <a:cs typeface="+mn-cs"/>
            </a:endParaRPr>
          </a:p>
          <a:p>
            <a:r>
              <a:rPr lang="ru-RU" dirty="0"/>
              <a:t>При</a:t>
            </a:r>
            <a:r>
              <a:rPr lang="ru-RU" baseline="0" dirty="0"/>
              <a:t> этом, даже если обновлений маршрутов не происходило, </a:t>
            </a:r>
            <a:r>
              <a:rPr lang="ru-RU" sz="1200" b="0" i="0" kern="1200" dirty="0">
                <a:solidFill>
                  <a:schemeClr val="tx1"/>
                </a:solidFill>
                <a:effectLst/>
                <a:latin typeface="+mn-lt"/>
                <a:ea typeface="+mn-ea"/>
                <a:cs typeface="+mn-cs"/>
              </a:rPr>
              <a:t>каждый BGP-маршрутизатор регулярно будет рассылать сообщения </a:t>
            </a:r>
            <a:r>
              <a:rPr lang="ru-RU" sz="1200" b="1" i="0" kern="1200" dirty="0">
                <a:solidFill>
                  <a:schemeClr val="tx1"/>
                </a:solidFill>
                <a:effectLst/>
                <a:latin typeface="+mn-lt"/>
                <a:ea typeface="+mn-ea"/>
                <a:cs typeface="+mn-cs"/>
              </a:rPr>
              <a:t>KEEPALIVE</a:t>
            </a:r>
            <a:r>
              <a:rPr lang="ru-RU" sz="1200" b="1" i="0" kern="1200" baseline="0" dirty="0">
                <a:solidFill>
                  <a:schemeClr val="tx1"/>
                </a:solidFill>
                <a:effectLst/>
                <a:latin typeface="+mn-lt"/>
                <a:ea typeface="+mn-ea"/>
                <a:cs typeface="+mn-cs"/>
              </a:rPr>
              <a:t> </a:t>
            </a:r>
            <a:r>
              <a:rPr lang="ru-RU" sz="1200" b="0" i="0" kern="1200" baseline="0" dirty="0">
                <a:solidFill>
                  <a:schemeClr val="tx1"/>
                </a:solidFill>
                <a:effectLst/>
                <a:latin typeface="+mn-lt"/>
                <a:ea typeface="+mn-ea"/>
                <a:cs typeface="+mn-cs"/>
              </a:rPr>
              <a:t>для подтверждения, что роутер ещё работает. </a:t>
            </a:r>
            <a:r>
              <a:rPr lang="ru-RU" sz="1200" b="0" i="0" kern="1200" dirty="0">
                <a:solidFill>
                  <a:schemeClr val="tx1"/>
                </a:solidFill>
                <a:effectLst/>
                <a:latin typeface="+mn-lt"/>
                <a:ea typeface="+mn-ea"/>
                <a:cs typeface="+mn-cs"/>
              </a:rPr>
              <a:t>Это происходит с истечением таймера </a:t>
            </a:r>
            <a:r>
              <a:rPr lang="ru-RU" sz="1200" b="0" i="0" kern="1200" dirty="0" err="1">
                <a:solidFill>
                  <a:schemeClr val="tx1"/>
                </a:solidFill>
                <a:effectLst/>
                <a:latin typeface="+mn-lt"/>
                <a:ea typeface="+mn-ea"/>
                <a:cs typeface="+mn-cs"/>
              </a:rPr>
              <a:t>Keepalive</a:t>
            </a:r>
            <a:r>
              <a:rPr lang="ru-RU" sz="1200" b="0" i="0" kern="1200" dirty="0">
                <a:solidFill>
                  <a:schemeClr val="tx1"/>
                </a:solidFill>
                <a:effectLst/>
                <a:latin typeface="+mn-lt"/>
                <a:ea typeface="+mn-ea"/>
                <a:cs typeface="+mn-cs"/>
              </a:rPr>
              <a:t> – по умолчанию 60 секунд.</a:t>
            </a:r>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39</a:t>
            </a:fld>
            <a:endParaRPr lang="ru-RU"/>
          </a:p>
        </p:txBody>
      </p:sp>
    </p:spTree>
    <p:extLst>
      <p:ext uri="{BB962C8B-B14F-4D97-AF65-F5344CB8AC3E}">
        <p14:creationId xmlns:p14="http://schemas.microsoft.com/office/powerpoint/2010/main" val="11063450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При выборе маршрута, который должен быть отправлен соседу в сообщении </a:t>
            </a:r>
            <a:r>
              <a:rPr lang="ru-RU" dirty="0" err="1"/>
              <a:t>Update</a:t>
            </a:r>
            <a:r>
              <a:rPr lang="ru-RU" dirty="0"/>
              <a:t>, BGP использует такие правила:</a:t>
            </a:r>
            <a:endParaRPr lang="en-US" dirty="0"/>
          </a:p>
          <a:p>
            <a:r>
              <a:rPr lang="ru-RU" dirty="0"/>
              <a:t>Отправлять только лучшие маршруты из таблицы BGP</a:t>
            </a:r>
          </a:p>
          <a:p>
            <a:r>
              <a:rPr lang="ru-RU" dirty="0"/>
              <a:t>Для </a:t>
            </a:r>
            <a:r>
              <a:rPr lang="ru-RU" dirty="0" err="1"/>
              <a:t>iBGP</a:t>
            </a:r>
            <a:r>
              <a:rPr lang="ru-RU" dirty="0"/>
              <a:t>-соседей — не анонсировать маршруты, которые были выучены от других </a:t>
            </a:r>
            <a:r>
              <a:rPr lang="ru-RU" dirty="0" err="1"/>
              <a:t>iBGP</a:t>
            </a:r>
            <a:r>
              <a:rPr lang="ru-RU" dirty="0"/>
              <a:t>-соседей</a:t>
            </a:r>
          </a:p>
          <a:p>
            <a:r>
              <a:rPr lang="ru-RU" dirty="0"/>
              <a:t>Для </a:t>
            </a:r>
            <a:r>
              <a:rPr lang="ru-RU" dirty="0" err="1"/>
              <a:t>eBGP</a:t>
            </a:r>
            <a:r>
              <a:rPr lang="ru-RU" dirty="0"/>
              <a:t>-соседей — не анонсировать маршруты, для которых номер автономной</a:t>
            </a:r>
            <a:r>
              <a:rPr lang="ru-RU" baseline="0" dirty="0"/>
              <a:t> системы</a:t>
            </a:r>
            <a:r>
              <a:rPr lang="ru-RU" dirty="0"/>
              <a:t> соседа уже находится в атрибуте AS </a:t>
            </a:r>
            <a:r>
              <a:rPr lang="ru-RU" dirty="0" err="1"/>
              <a:t>path</a:t>
            </a:r>
            <a:endParaRPr lang="ru-RU" dirty="0"/>
          </a:p>
          <a:p>
            <a:r>
              <a:rPr lang="ru-RU" dirty="0"/>
              <a:t>Не анонсировать маршруты, которые отфильтрованы настройками</a:t>
            </a:r>
          </a:p>
          <a:p>
            <a:endParaRPr lang="ru-RU" dirty="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40</a:t>
            </a:fld>
            <a:endParaRPr lang="ru-RU"/>
          </a:p>
        </p:txBody>
      </p:sp>
    </p:spTree>
    <p:extLst>
      <p:ext uri="{BB962C8B-B14F-4D97-AF65-F5344CB8AC3E}">
        <p14:creationId xmlns:p14="http://schemas.microsoft.com/office/powerpoint/2010/main" val="3110601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Чтобы подсети</a:t>
            </a:r>
            <a:r>
              <a:rPr lang="ru-RU" baseline="0" dirty="0"/>
              <a:t> в автономной системе смогли взаимодействовать с внешним миром, протокола </a:t>
            </a:r>
            <a:r>
              <a:rPr lang="en-US" baseline="0" dirty="0"/>
              <a:t>BGP </a:t>
            </a:r>
            <a:r>
              <a:rPr lang="ru-RU" baseline="0" dirty="0"/>
              <a:t>будет мало, ведь внутри </a:t>
            </a:r>
            <a:r>
              <a:rPr lang="en-US" baseline="0" dirty="0"/>
              <a:t>AS </a:t>
            </a:r>
            <a:r>
              <a:rPr lang="ru-RU" baseline="0" dirty="0"/>
              <a:t>используется </a:t>
            </a:r>
            <a:r>
              <a:rPr lang="en-US" baseline="0" dirty="0"/>
              <a:t>IGP </a:t>
            </a:r>
            <a:r>
              <a:rPr lang="ru-RU" baseline="0" dirty="0"/>
              <a:t>протокол маршрутизации, который зачастую является динамическим. Чтобы постоянно не перенастраивать правила анонсирования маршрутов через </a:t>
            </a:r>
            <a:r>
              <a:rPr lang="en-US" baseline="0" dirty="0"/>
              <a:t>BGP, </a:t>
            </a:r>
            <a:r>
              <a:rPr lang="ru-RU" baseline="0" dirty="0"/>
              <a:t>может использоваться настройка  </a:t>
            </a:r>
            <a:r>
              <a:rPr lang="en-US" baseline="0" dirty="0"/>
              <a:t>redistribute</a:t>
            </a:r>
            <a:r>
              <a:rPr lang="ru-RU" baseline="0" dirty="0"/>
              <a:t>.</a:t>
            </a:r>
          </a:p>
          <a:p>
            <a:r>
              <a:rPr lang="ru-RU" baseline="0" dirty="0"/>
              <a:t>Такая настройка сообщает протоколу, что необходимо по определённым правилам взять маршруты из других динамических протоколов маршрутизации и анонсировать их соседям. На самом деле это не обязательно должны быть именно динамические маршруты – перераспределять в </a:t>
            </a:r>
            <a:r>
              <a:rPr lang="en-US" baseline="0" dirty="0" err="1"/>
              <a:t>bgp</a:t>
            </a:r>
            <a:r>
              <a:rPr lang="en-US" baseline="0" dirty="0"/>
              <a:t> </a:t>
            </a:r>
            <a:r>
              <a:rPr lang="ru-RU" baseline="0" dirty="0"/>
              <a:t>можно и статические, и непосредственно подсоединенные маршруты, все зависит от задач сетевого администратора.</a:t>
            </a:r>
            <a:endParaRPr lang="ru-RU" dirty="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41</a:t>
            </a:fld>
            <a:endParaRPr lang="ru-RU"/>
          </a:p>
        </p:txBody>
      </p:sp>
    </p:spTree>
    <p:extLst>
      <p:ext uri="{BB962C8B-B14F-4D97-AF65-F5344CB8AC3E}">
        <p14:creationId xmlns:p14="http://schemas.microsoft.com/office/powerpoint/2010/main" val="963866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ru-RU" sz="1200" b="0" i="0" kern="1200" dirty="0">
                <a:solidFill>
                  <a:schemeClr val="tx1"/>
                </a:solidFill>
                <a:effectLst/>
                <a:latin typeface="+mn-lt"/>
                <a:ea typeface="+mn-ea"/>
                <a:cs typeface="+mn-cs"/>
              </a:rPr>
              <a:t>Маршрутизация (</a:t>
            </a:r>
            <a:r>
              <a:rPr lang="ru-RU" sz="1200" b="0" i="0" kern="1200" dirty="0" err="1">
                <a:solidFill>
                  <a:schemeClr val="tx1"/>
                </a:solidFill>
                <a:effectLst/>
                <a:latin typeface="+mn-lt"/>
                <a:ea typeface="+mn-ea"/>
                <a:cs typeface="+mn-cs"/>
              </a:rPr>
              <a:t>Routing</a:t>
            </a:r>
            <a:r>
              <a:rPr lang="ru-RU" sz="1200" b="0" i="0" kern="1200" dirty="0">
                <a:solidFill>
                  <a:schemeClr val="tx1"/>
                </a:solidFill>
                <a:effectLst/>
                <a:latin typeface="+mn-lt"/>
                <a:ea typeface="+mn-ea"/>
                <a:cs typeface="+mn-cs"/>
              </a:rPr>
              <a:t>) — это процесс по определению/вычислению лучшего маршрута движения для данных в сетях связи. Есть еще второе определение — это передача пакетов данных от отправителя к получателю.</a:t>
            </a:r>
          </a:p>
          <a:p>
            <a:pPr fontAlgn="base"/>
            <a:r>
              <a:rPr lang="ru-RU" sz="1200" b="0" i="0" kern="1200" dirty="0">
                <a:solidFill>
                  <a:schemeClr val="tx1"/>
                </a:solidFill>
                <a:effectLst/>
                <a:latin typeface="+mn-lt"/>
                <a:ea typeface="+mn-ea"/>
                <a:cs typeface="+mn-cs"/>
              </a:rPr>
              <a:t>Сами маршруты могут быть статическими — задаются административно, или динамическими, т.е. рассчитываться по специальным алгоритмам-протоколам, которые базируются на данных о топологии и состоянии сети.</a:t>
            </a:r>
          </a:p>
          <a:p>
            <a:r>
              <a:rPr lang="ru-RU" sz="1200" b="0" i="0" kern="1200" dirty="0">
                <a:solidFill>
                  <a:schemeClr val="tx1"/>
                </a:solidFill>
                <a:effectLst/>
                <a:latin typeface="+mn-lt"/>
                <a:ea typeface="+mn-ea"/>
                <a:cs typeface="+mn-cs"/>
              </a:rPr>
              <a:t>Для маршрутизации пакета маршрутизатор должен владеть следующей информацией:</a:t>
            </a:r>
          </a:p>
          <a:p>
            <a:r>
              <a:rPr lang="ru-RU" sz="1200" b="0" i="0" kern="1200" dirty="0">
                <a:solidFill>
                  <a:schemeClr val="tx1"/>
                </a:solidFill>
                <a:effectLst/>
                <a:latin typeface="+mn-lt"/>
                <a:ea typeface="+mn-ea"/>
                <a:cs typeface="+mn-cs"/>
              </a:rPr>
              <a:t>- Адрес назначения</a:t>
            </a:r>
          </a:p>
          <a:p>
            <a:r>
              <a:rPr lang="ru-RU" sz="1200" b="0" i="0" kern="1200" dirty="0">
                <a:solidFill>
                  <a:schemeClr val="tx1"/>
                </a:solidFill>
                <a:effectLst/>
                <a:latin typeface="+mn-lt"/>
                <a:ea typeface="+mn-ea"/>
                <a:cs typeface="+mn-cs"/>
              </a:rPr>
              <a:t>- Соседний маршрутизатор, от которого он может узнать об удаленных сетях</a:t>
            </a:r>
          </a:p>
          <a:p>
            <a:r>
              <a:rPr lang="ru-RU" sz="1200" b="0" i="0" kern="1200" dirty="0">
                <a:solidFill>
                  <a:schemeClr val="tx1"/>
                </a:solidFill>
                <a:effectLst/>
                <a:latin typeface="+mn-lt"/>
                <a:ea typeface="+mn-ea"/>
                <a:cs typeface="+mn-cs"/>
              </a:rPr>
              <a:t>- Доступные пути ко всем удаленным сетям</a:t>
            </a:r>
          </a:p>
          <a:p>
            <a:r>
              <a:rPr lang="ru-RU" sz="1200" b="0" i="0" kern="1200" dirty="0">
                <a:solidFill>
                  <a:schemeClr val="tx1"/>
                </a:solidFill>
                <a:effectLst/>
                <a:latin typeface="+mn-lt"/>
                <a:ea typeface="+mn-ea"/>
                <a:cs typeface="+mn-cs"/>
              </a:rPr>
              <a:t>- Наилучший путь к каждой удаленной сети</a:t>
            </a:r>
          </a:p>
          <a:p>
            <a:r>
              <a:rPr lang="ru-RU" sz="1200" b="0" i="0" kern="1200" dirty="0">
                <a:solidFill>
                  <a:schemeClr val="tx1"/>
                </a:solidFill>
                <a:effectLst/>
                <a:latin typeface="+mn-lt"/>
                <a:ea typeface="+mn-ea"/>
                <a:cs typeface="+mn-cs"/>
              </a:rPr>
              <a:t>- Методы обслуживания и проверки информации о маршрутизации</a:t>
            </a:r>
          </a:p>
          <a:p>
            <a:endParaRPr lang="ru-RU" dirty="0"/>
          </a:p>
          <a:p>
            <a:r>
              <a:rPr lang="ru-RU" dirty="0"/>
              <a:t>Ранее</a:t>
            </a:r>
            <a:r>
              <a:rPr lang="ru-RU" baseline="0" dirty="0"/>
              <a:t> упоминались такие протоколы как </a:t>
            </a:r>
            <a:r>
              <a:rPr lang="en-US" baseline="0" dirty="0"/>
              <a:t>RIP, OSPF </a:t>
            </a:r>
            <a:r>
              <a:rPr lang="ru-RU" baseline="0" dirty="0"/>
              <a:t>и </a:t>
            </a:r>
            <a:r>
              <a:rPr lang="en-US" baseline="0" dirty="0"/>
              <a:t>BGP. </a:t>
            </a:r>
            <a:r>
              <a:rPr lang="ru-RU" baseline="0" dirty="0"/>
              <a:t>Это протоколы динамической маршрутизации. Далее рассмотрим что такое таблица маршрутизации и как в ней выглядят статические и динамические маршруты.</a:t>
            </a:r>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7</a:t>
            </a:fld>
            <a:endParaRPr lang="ru-RU"/>
          </a:p>
        </p:txBody>
      </p:sp>
    </p:spTree>
    <p:extLst>
      <p:ext uri="{BB962C8B-B14F-4D97-AF65-F5344CB8AC3E}">
        <p14:creationId xmlns:p14="http://schemas.microsoft.com/office/powerpoint/2010/main" val="2474717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Вот таким образом таблица маршрутизации изображается на роутерах </a:t>
            </a:r>
            <a:r>
              <a:rPr lang="ru-RU" dirty="0" err="1"/>
              <a:t>вендора</a:t>
            </a:r>
            <a:r>
              <a:rPr lang="ru-RU" dirty="0"/>
              <a:t> </a:t>
            </a:r>
            <a:r>
              <a:rPr lang="ru-RU" dirty="0" err="1"/>
              <a:t>cisco</a:t>
            </a:r>
            <a:r>
              <a:rPr lang="ru-RU" dirty="0"/>
              <a:t>. На маршрутизирующих устройствах других </a:t>
            </a:r>
            <a:r>
              <a:rPr lang="ru-RU" dirty="0" err="1"/>
              <a:t>вендоров</a:t>
            </a:r>
            <a:r>
              <a:rPr lang="ru-RU" dirty="0"/>
              <a:t> суть таблицы будет аналогичной, просто с немного отличающимся графическим выводом.</a:t>
            </a:r>
          </a:p>
          <a:p>
            <a:r>
              <a:rPr lang="ru-RU" dirty="0"/>
              <a:t>В</a:t>
            </a:r>
            <a:r>
              <a:rPr lang="ru-RU" baseline="0" dirty="0"/>
              <a:t> таблице перечислены обозначения маршрутов, в данном примере с</a:t>
            </a:r>
            <a:r>
              <a:rPr lang="ru-RU" dirty="0"/>
              <a:t>имволами С в таблице маршрутизации помечены непосредственно присоединенные к маршрутизатору сети, а символом S - созданные администратором статические маршруты к удаленным сетям.</a:t>
            </a:r>
          </a:p>
          <a:p>
            <a:r>
              <a:rPr lang="ru-RU" dirty="0"/>
              <a:t>Так же можно заметить</a:t>
            </a:r>
            <a:r>
              <a:rPr lang="ru-RU" baseline="0" dirty="0"/>
              <a:t> такие возможные обозначения маршрутов как – </a:t>
            </a:r>
            <a:r>
              <a:rPr lang="en-US" baseline="0" dirty="0"/>
              <a:t>O – </a:t>
            </a:r>
            <a:r>
              <a:rPr lang="ru-RU" baseline="0" dirty="0"/>
              <a:t>маршрут, полученный по протоколу </a:t>
            </a:r>
            <a:r>
              <a:rPr lang="en-US" baseline="0" dirty="0"/>
              <a:t>OSPF</a:t>
            </a:r>
            <a:r>
              <a:rPr lang="ru-RU" baseline="0" dirty="0"/>
              <a:t>, </a:t>
            </a:r>
            <a:r>
              <a:rPr lang="en-US" baseline="0" dirty="0"/>
              <a:t>R –</a:t>
            </a:r>
            <a:r>
              <a:rPr lang="ru-RU" baseline="0" dirty="0"/>
              <a:t> получен про протоколу </a:t>
            </a:r>
            <a:r>
              <a:rPr lang="en-US" baseline="0" dirty="0"/>
              <a:t>RIP, B – BGP </a:t>
            </a:r>
            <a:r>
              <a:rPr lang="ru-RU" baseline="0" dirty="0"/>
              <a:t>маршрут и так далее. </a:t>
            </a:r>
            <a:endParaRPr lang="ru-RU" dirty="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8</a:t>
            </a:fld>
            <a:endParaRPr lang="ru-RU"/>
          </a:p>
        </p:txBody>
      </p:sp>
    </p:spTree>
    <p:extLst>
      <p:ext uri="{BB962C8B-B14F-4D97-AF65-F5344CB8AC3E}">
        <p14:creationId xmlns:p14="http://schemas.microsoft.com/office/powerpoint/2010/main" val="2107730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a:solidFill>
                  <a:schemeClr val="tx1"/>
                </a:solidFill>
                <a:effectLst/>
                <a:latin typeface="+mn-lt"/>
                <a:ea typeface="+mn-ea"/>
                <a:cs typeface="+mn-cs"/>
              </a:rPr>
              <a:t>Для</a:t>
            </a:r>
            <a:r>
              <a:rPr lang="ru-RU" sz="1200" kern="1200" baseline="0" dirty="0">
                <a:solidFill>
                  <a:schemeClr val="tx1"/>
                </a:solidFill>
                <a:effectLst/>
                <a:latin typeface="+mn-lt"/>
                <a:ea typeface="+mn-ea"/>
                <a:cs typeface="+mn-cs"/>
              </a:rPr>
              <a:t> того, чтобы понять, как пакет данных путешествует по сети от адреса отправителя до адреса получателя, применяется трассировка.</a:t>
            </a:r>
            <a:endParaRPr lang="ru-RU" sz="1200" kern="1200" dirty="0">
              <a:solidFill>
                <a:schemeClr val="tx1"/>
              </a:solidFill>
              <a:effectLst/>
              <a:latin typeface="+mn-lt"/>
              <a:ea typeface="+mn-ea"/>
              <a:cs typeface="+mn-cs"/>
            </a:endParaRPr>
          </a:p>
          <a:p>
            <a:r>
              <a:rPr lang="ru-RU" sz="1200" kern="1200" dirty="0">
                <a:solidFill>
                  <a:schemeClr val="tx1"/>
                </a:solidFill>
                <a:effectLst/>
                <a:latin typeface="+mn-lt"/>
                <a:ea typeface="+mn-ea"/>
                <a:cs typeface="+mn-cs"/>
              </a:rPr>
              <a:t>Трассировка маршрута пакета до сетевого хоста показывает все промежуточные узлы, через которые проходит пакет, пока доберётся до указанной цели. То есть с помощью трассировки можно узнать, по каким узлам, с какими IP адресами, передаётся пакет прежде чем быть доставленным до точки назначения.</a:t>
            </a:r>
          </a:p>
          <a:p>
            <a:r>
              <a:rPr lang="ru-RU" sz="1200" kern="1200" dirty="0">
                <a:solidFill>
                  <a:schemeClr val="tx1"/>
                </a:solidFill>
                <a:effectLst/>
                <a:latin typeface="+mn-lt"/>
                <a:ea typeface="+mn-ea"/>
                <a:cs typeface="+mn-cs"/>
              </a:rPr>
              <a:t>Трассировка может применяться для выявления связанных с работой компьютерной сети проблем, а также для исследования сети (определения структуры сети, поиска промежуточных сетевых узлов).</a:t>
            </a:r>
          </a:p>
        </p:txBody>
      </p:sp>
      <p:sp>
        <p:nvSpPr>
          <p:cNvPr id="4" name="Номер слайда 3"/>
          <p:cNvSpPr>
            <a:spLocks noGrp="1"/>
          </p:cNvSpPr>
          <p:nvPr>
            <p:ph type="sldNum" sz="quarter" idx="10"/>
          </p:nvPr>
        </p:nvSpPr>
        <p:spPr/>
        <p:txBody>
          <a:bodyPr/>
          <a:lstStyle/>
          <a:p>
            <a:fld id="{80EA2E60-5E3E-4AAB-B5EC-6CA89797E6E9}" type="slidenum">
              <a:rPr lang="ru-RU" smtClean="0"/>
              <a:t>9</a:t>
            </a:fld>
            <a:endParaRPr lang="ru-RU"/>
          </a:p>
        </p:txBody>
      </p:sp>
    </p:spTree>
    <p:extLst>
      <p:ext uri="{BB962C8B-B14F-4D97-AF65-F5344CB8AC3E}">
        <p14:creationId xmlns:p14="http://schemas.microsoft.com/office/powerpoint/2010/main" val="2107730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dirty="0">
                <a:latin typeface="Arial" panose="020B0604020202020204" pitchFamily="34" charset="0"/>
                <a:cs typeface="Arial" panose="020B0604020202020204" pitchFamily="34" charset="0"/>
              </a:rPr>
              <a:t>Трассировка работает</a:t>
            </a:r>
            <a:r>
              <a:rPr lang="ru-RU" sz="1200" baseline="0" dirty="0">
                <a:latin typeface="Arial" panose="020B0604020202020204" pitchFamily="34" charset="0"/>
                <a:cs typeface="Arial" panose="020B0604020202020204" pitchFamily="34" charset="0"/>
              </a:rPr>
              <a:t> следующим образом:</a:t>
            </a:r>
          </a:p>
          <a:p>
            <a:pPr algn="just"/>
            <a:r>
              <a:rPr lang="ru-RU" sz="1200" dirty="0">
                <a:latin typeface="Arial" panose="020B0604020202020204" pitchFamily="34" charset="0"/>
                <a:cs typeface="Arial" panose="020B0604020202020204" pitchFamily="34" charset="0"/>
              </a:rPr>
              <a:t>Пересылаемые сетевые пакеты состоят из двух областей: заголовки и данные. В заголовках находится разная информация, например, IP адреса пункта отправки и пункта назначения, порты отправки и назначения, тип пакета, контрольная сумма пакета и прочее. Среди полей заголовка, у IP протокола есть такое поле как </a:t>
            </a:r>
            <a:r>
              <a:rPr lang="ru-RU" sz="1200" b="1" dirty="0" err="1">
                <a:latin typeface="Arial" panose="020B0604020202020204" pitchFamily="34" charset="0"/>
                <a:cs typeface="Arial" panose="020B0604020202020204" pitchFamily="34" charset="0"/>
              </a:rPr>
              <a:t>time</a:t>
            </a:r>
            <a:r>
              <a:rPr lang="ru-RU" sz="1200" b="1" dirty="0">
                <a:latin typeface="Arial" panose="020B0604020202020204" pitchFamily="34" charset="0"/>
                <a:cs typeface="Arial" panose="020B0604020202020204" pitchFamily="34" charset="0"/>
              </a:rPr>
              <a:t> </a:t>
            </a:r>
            <a:r>
              <a:rPr lang="ru-RU" sz="1200" b="1" dirty="0" err="1">
                <a:latin typeface="Arial" panose="020B0604020202020204" pitchFamily="34" charset="0"/>
                <a:cs typeface="Arial" panose="020B0604020202020204" pitchFamily="34" charset="0"/>
              </a:rPr>
              <a:t>to</a:t>
            </a:r>
            <a:r>
              <a:rPr lang="ru-RU" sz="1200" b="1" dirty="0">
                <a:latin typeface="Arial" panose="020B0604020202020204" pitchFamily="34" charset="0"/>
                <a:cs typeface="Arial" panose="020B0604020202020204" pitchFamily="34" charset="0"/>
              </a:rPr>
              <a:t> </a:t>
            </a:r>
            <a:r>
              <a:rPr lang="ru-RU" sz="1200" b="1" dirty="0" err="1">
                <a:latin typeface="Arial" panose="020B0604020202020204" pitchFamily="34" charset="0"/>
                <a:cs typeface="Arial" panose="020B0604020202020204" pitchFamily="34" charset="0"/>
              </a:rPr>
              <a:t>live</a:t>
            </a:r>
            <a:r>
              <a:rPr lang="ru-RU" sz="1200" b="1" dirty="0">
                <a:latin typeface="Arial" panose="020B0604020202020204" pitchFamily="34" charset="0"/>
                <a:cs typeface="Arial" panose="020B0604020202020204" pitchFamily="34" charset="0"/>
              </a:rPr>
              <a:t> (TTL)</a:t>
            </a:r>
            <a:r>
              <a:rPr lang="ru-RU" sz="1200" dirty="0">
                <a:latin typeface="Arial" panose="020B0604020202020204" pitchFamily="34" charset="0"/>
                <a:cs typeface="Arial" panose="020B0604020202020204" pitchFamily="34" charset="0"/>
              </a:rPr>
              <a:t> — время жизни пакета. Это счётчик с числом, которое уменьшается на единицу каждый раз, когда пакет проходит новый узел. Этот счётчик сделан для того, чтобы проблемный пакет (например, при ошибке, повлекшей закольцованный маршрут) не путешествовал по сети бесконечно</a:t>
            </a:r>
            <a:r>
              <a:rPr lang="ru-RU" dirty="0">
                <a:latin typeface="Arial" panose="020B0604020202020204" pitchFamily="34" charset="0"/>
                <a:cs typeface="Arial" panose="020B0604020202020204" pitchFamily="34" charset="0"/>
              </a:rPr>
              <a:t>. </a:t>
            </a:r>
          </a:p>
          <a:p>
            <a:pPr algn="just"/>
            <a:endParaRPr lang="ru-RU" dirty="0">
              <a:latin typeface="Arial" panose="020B0604020202020204" pitchFamily="34" charset="0"/>
              <a:cs typeface="Arial" panose="020B0604020202020204" pitchFamily="34" charset="0"/>
            </a:endParaRPr>
          </a:p>
          <a:p>
            <a:pPr marL="0" marR="0" indent="0" algn="l" defTabSz="914377" rtl="0" eaLnBrk="1" fontAlgn="auto" latinLnBrk="0" hangingPunct="1">
              <a:lnSpc>
                <a:spcPct val="100000"/>
              </a:lnSpc>
              <a:spcBef>
                <a:spcPts val="0"/>
              </a:spcBef>
              <a:spcAft>
                <a:spcPts val="0"/>
              </a:spcAft>
              <a:buClrTx/>
              <a:buSzTx/>
              <a:buFontTx/>
              <a:buNone/>
              <a:tabLst/>
              <a:defRPr/>
            </a:pPr>
            <a:r>
              <a:rPr lang="ru-RU" sz="1200" kern="1200" dirty="0">
                <a:solidFill>
                  <a:schemeClr val="tx1"/>
                </a:solidFill>
                <a:effectLst/>
                <a:latin typeface="+mn-lt"/>
                <a:ea typeface="+mn-ea"/>
                <a:cs typeface="+mn-cs"/>
              </a:rPr>
              <a:t>То есть любой пакет пройдя определённое количество узлов в </a:t>
            </a:r>
            <a:r>
              <a:rPr lang="ru-RU" sz="1200" kern="1200" dirty="0" err="1">
                <a:solidFill>
                  <a:schemeClr val="tx1"/>
                </a:solidFill>
                <a:effectLst/>
                <a:latin typeface="+mn-lt"/>
                <a:ea typeface="+mn-ea"/>
                <a:cs typeface="+mn-cs"/>
              </a:rPr>
              <a:t>конце-концов</a:t>
            </a:r>
            <a:r>
              <a:rPr lang="ru-RU" sz="1200" kern="1200" dirty="0">
                <a:solidFill>
                  <a:schemeClr val="tx1"/>
                </a:solidFill>
                <a:effectLst/>
                <a:latin typeface="+mn-lt"/>
                <a:ea typeface="+mn-ea"/>
                <a:cs typeface="+mn-cs"/>
              </a:rPr>
              <a:t> достигнет точки назначения или будет отброшен одним из узлов сети, когда закончится «время жизни».</a:t>
            </a:r>
          </a:p>
          <a:p>
            <a:r>
              <a:rPr lang="ru-RU" sz="1200" kern="1200" dirty="0">
                <a:solidFill>
                  <a:schemeClr val="tx1"/>
                </a:solidFill>
                <a:effectLst/>
                <a:latin typeface="+mn-lt"/>
                <a:ea typeface="+mn-ea"/>
                <a:cs typeface="+mn-cs"/>
              </a:rPr>
              <a:t>Когда счётчик TTL становится равным нулю, очередной шлюз просто не пересылает этот пакет дальше. Но при этом шлюз на тот IP адрес, откуда пришёл пакет с истёкшим временем жизни, отправляет по протоколу ICMP ответ TIME_EXCEEDED (время жизни кончилось). И этот ответ содержит IP адрес шлюза, где пакет закончил своё существование.</a:t>
            </a:r>
          </a:p>
          <a:p>
            <a:r>
              <a:rPr lang="ru-RU" sz="1200" kern="1200" dirty="0">
                <a:solidFill>
                  <a:schemeClr val="tx1"/>
                </a:solidFill>
                <a:effectLst/>
                <a:latin typeface="+mn-lt"/>
                <a:ea typeface="+mn-ea"/>
                <a:cs typeface="+mn-cs"/>
              </a:rPr>
              <a:t>Так вот, суть трассировки в том, что отправляется один пакет с временем жизни (TTL) установленным на единицу — первый шлюз уменьшает значение на единицу, смотрит, что счётчик стал равен нулю, никуда не отправляет этот пакет, зато нам отправляет ответ, что пакет отброшен. Из этого ответа нас интересует только IP адрес шлюза, где с пакетом случилось это несчастье. Затем отправляется пакет со счётчиком установленным на 2 — пакет проходит первый шлюз (его IP мы уже знаем), но теперь счётчик достигает нуля уже на втором шлюзе — мы получаем ICMP ответ с IP этого шлюза. Затем отправляется следующий пакет и так далее, пока не будут определены все узлы до нужного нам сетевого хоста.</a:t>
            </a:r>
          </a:p>
          <a:p>
            <a:pPr algn="just"/>
            <a:endParaRPr lang="ru-RU" dirty="0">
              <a:latin typeface="Arial" panose="020B0604020202020204" pitchFamily="34" charset="0"/>
              <a:cs typeface="Arial" panose="020B0604020202020204" pitchFamily="34" charset="0"/>
            </a:endParaRPr>
          </a:p>
        </p:txBody>
      </p:sp>
      <p:sp>
        <p:nvSpPr>
          <p:cNvPr id="4" name="Номер слайда 3"/>
          <p:cNvSpPr>
            <a:spLocks noGrp="1"/>
          </p:cNvSpPr>
          <p:nvPr>
            <p:ph type="sldNum" sz="quarter" idx="10"/>
          </p:nvPr>
        </p:nvSpPr>
        <p:spPr/>
        <p:txBody>
          <a:bodyPr/>
          <a:lstStyle/>
          <a:p>
            <a:fld id="{80EA2E60-5E3E-4AAB-B5EC-6CA89797E6E9}" type="slidenum">
              <a:rPr lang="ru-RU" smtClean="0"/>
              <a:t>10</a:t>
            </a:fld>
            <a:endParaRPr lang="ru-RU"/>
          </a:p>
        </p:txBody>
      </p:sp>
    </p:spTree>
    <p:extLst>
      <p:ext uri="{BB962C8B-B14F-4D97-AF65-F5344CB8AC3E}">
        <p14:creationId xmlns:p14="http://schemas.microsoft.com/office/powerpoint/2010/main" val="2107730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baseline="0" dirty="0">
                <a:solidFill>
                  <a:schemeClr val="tx1"/>
                </a:solidFill>
                <a:effectLst/>
                <a:latin typeface="+mn-lt"/>
                <a:ea typeface="+mn-ea"/>
                <a:cs typeface="+mn-cs"/>
              </a:rPr>
              <a:t>Статическая маршрутизация – маршрутизация, при которой администраторы сети сами определяют, какой трафик в какую сторону направится в сетях, соединенных с помощью роутеров.</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dirty="0">
              <a:latin typeface="Arial" panose="020B0604020202020204" pitchFamily="34" charset="0"/>
              <a:ea typeface="Times New Roman" panose="02020603050405020304" pitchFamily="18"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sz="1200" dirty="0">
                <a:latin typeface="Arial" panose="020B0604020202020204" pitchFamily="34" charset="0"/>
                <a:ea typeface="Times New Roman" panose="02020603050405020304" pitchFamily="18" charset="0"/>
                <a:cs typeface="Arial" panose="020B0604020202020204" pitchFamily="34" charset="0"/>
              </a:rPr>
              <a:t>Статические маршруты полностью определены администратором, поэтому они более безопасны, Однако сети, использующие статическую маршрутизацию, плохо масштабируемы, при изменении топологии требуется внесение изменений администратором в конфигурацию, что может приводить к ошибкам. </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dirty="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dirty="0">
              <a:latin typeface="Arial" panose="020B0604020202020204" pitchFamily="34" charset="0"/>
              <a:cs typeface="Arial" panose="020B0604020202020204" pitchFamily="34" charset="0"/>
            </a:endParaRPr>
          </a:p>
          <a:p>
            <a:endParaRPr lang="ru-RU" sz="120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80EA2E60-5E3E-4AAB-B5EC-6CA89797E6E9}" type="slidenum">
              <a:rPr lang="ru-RU" smtClean="0"/>
              <a:t>12</a:t>
            </a:fld>
            <a:endParaRPr lang="ru-RU"/>
          </a:p>
        </p:txBody>
      </p:sp>
    </p:spTree>
    <p:extLst>
      <p:ext uri="{BB962C8B-B14F-4D97-AF65-F5344CB8AC3E}">
        <p14:creationId xmlns:p14="http://schemas.microsoft.com/office/powerpoint/2010/main" val="2817671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dirty="0">
                <a:latin typeface="Arial" panose="020B0604020202020204" pitchFamily="34" charset="0"/>
                <a:cs typeface="Arial" panose="020B0604020202020204" pitchFamily="34" charset="0"/>
              </a:rPr>
              <a:t>Статический маршрут по умолчанию обычно используется в качестве шлюза последней</a:t>
            </a:r>
            <a:r>
              <a:rPr lang="ru-RU" sz="1200" baseline="0" dirty="0">
                <a:latin typeface="Arial" panose="020B0604020202020204" pitchFamily="34" charset="0"/>
                <a:cs typeface="Arial" panose="020B0604020202020204" pitchFamily="34" charset="0"/>
              </a:rPr>
              <a:t> надежды, который используется для любого пакета, не имеющего маршрута назначения в таблице маршрутизации. Пунктом назначения в таких случаях часто является Интернет</a:t>
            </a:r>
            <a:r>
              <a:rPr lang="ru-RU" sz="1200" dirty="0">
                <a:latin typeface="Arial" panose="020B0604020202020204" pitchFamily="34" charset="0"/>
                <a:cs typeface="Arial" panose="020B0604020202020204" pitchFamily="34" charset="0"/>
              </a:rPr>
              <a:t>. Адрес </a:t>
            </a:r>
            <a:r>
              <a:rPr lang="ru-RU" sz="1200" b="1" dirty="0">
                <a:latin typeface="Arial" panose="020B0604020202020204" pitchFamily="34" charset="0"/>
                <a:cs typeface="Arial" panose="020B0604020202020204" pitchFamily="34" charset="0"/>
              </a:rPr>
              <a:t>маршрута по умолчанию 0.0.0.0/0</a:t>
            </a:r>
            <a:r>
              <a:rPr lang="ru-RU" sz="1200" dirty="0">
                <a:latin typeface="Arial" panose="020B0604020202020204" pitchFamily="34" charset="0"/>
                <a:cs typeface="Arial" panose="020B0604020202020204" pitchFamily="34" charset="0"/>
              </a:rPr>
              <a:t> означает любые адреса сетей с любыми масками.</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13</a:t>
            </a:fld>
            <a:endParaRPr lang="ru-RU"/>
          </a:p>
        </p:txBody>
      </p:sp>
    </p:spTree>
    <p:extLst>
      <p:ext uri="{BB962C8B-B14F-4D97-AF65-F5344CB8AC3E}">
        <p14:creationId xmlns:p14="http://schemas.microsoft.com/office/powerpoint/2010/main" val="3579319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Обложка 1">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B80FBCB0-19C3-4625-922F-1E99633524D5}"/>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997B471C-22F4-4921-A6C9-323F1774D17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386805" y="-585364"/>
            <a:ext cx="7805195" cy="7443364"/>
          </a:xfrm>
          <a:prstGeom prst="rect">
            <a:avLst/>
          </a:prstGeom>
        </p:spPr>
      </p:pic>
      <p:sp>
        <p:nvSpPr>
          <p:cNvPr id="8" name="Заголовок 1">
            <a:extLst>
              <a:ext uri="{FF2B5EF4-FFF2-40B4-BE49-F238E27FC236}">
                <a16:creationId xmlns:a16="http://schemas.microsoft.com/office/drawing/2014/main" id="{DB07697D-9A54-4A06-A5D0-96CE9E247AD3}"/>
              </a:ext>
            </a:extLst>
          </p:cNvPr>
          <p:cNvSpPr>
            <a:spLocks noGrp="1"/>
          </p:cNvSpPr>
          <p:nvPr>
            <p:ph type="ctrTitle"/>
          </p:nvPr>
        </p:nvSpPr>
        <p:spPr>
          <a:xfrm>
            <a:off x="338036" y="351064"/>
            <a:ext cx="5464629" cy="5598885"/>
          </a:xfrm>
        </p:spPr>
        <p:txBody>
          <a:bodyPr anchor="t">
            <a:normAutofit/>
          </a:bodyPr>
          <a:lstStyle>
            <a:lvl1pPr algn="l">
              <a:defRPr sz="4400" b="0"/>
            </a:lvl1pPr>
          </a:lstStyle>
          <a:p>
            <a:r>
              <a:rPr lang="ru-RU" dirty="0"/>
              <a:t>Образец заголовка</a:t>
            </a:r>
          </a:p>
        </p:txBody>
      </p:sp>
      <p:pic>
        <p:nvPicPr>
          <p:cNvPr id="9" name="Рисунок 8">
            <a:extLst>
              <a:ext uri="{FF2B5EF4-FFF2-40B4-BE49-F238E27FC236}">
                <a16:creationId xmlns:a16="http://schemas.microsoft.com/office/drawing/2014/main" id="{B362898B-58E7-4E6A-BD05-B9D65B1DA232}"/>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
        <p:nvSpPr>
          <p:cNvPr id="10" name="Текст 13">
            <a:extLst>
              <a:ext uri="{FF2B5EF4-FFF2-40B4-BE49-F238E27FC236}">
                <a16:creationId xmlns:a16="http://schemas.microsoft.com/office/drawing/2014/main" id="{641F2D1B-F3ED-4432-8AFF-DA00FD0CC79E}"/>
              </a:ext>
            </a:extLst>
          </p:cNvPr>
          <p:cNvSpPr>
            <a:spLocks noGrp="1"/>
          </p:cNvSpPr>
          <p:nvPr>
            <p:ph type="body" sz="quarter" idx="10" hasCustomPrompt="1"/>
          </p:nvPr>
        </p:nvSpPr>
        <p:spPr>
          <a:xfrm>
            <a:off x="333647" y="6168552"/>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11" name="TextBox 10">
            <a:extLst>
              <a:ext uri="{FF2B5EF4-FFF2-40B4-BE49-F238E27FC236}">
                <a16:creationId xmlns:a16="http://schemas.microsoft.com/office/drawing/2014/main" id="{76FFB3BD-8AF8-4135-8DA5-C86CF3BD8405}"/>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98730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3B5CA0C3-2E3F-4C16-8F43-1643E3AA67E7}" type="slidenum">
              <a:rPr lang="ru-RU" smtClean="0"/>
              <a:t>‹#›</a:t>
            </a:fld>
            <a:endParaRPr lang="ru-RU"/>
          </a:p>
        </p:txBody>
      </p:sp>
      <p:pic>
        <p:nvPicPr>
          <p:cNvPr id="5" name="Рисунок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8"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1" name="TextBox 10"/>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2" name="TextBox 11"/>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23334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t>‹#›</a:t>
            </a:fld>
            <a:endParaRPr lang="ru-RU"/>
          </a:p>
        </p:txBody>
      </p:sp>
      <p:sp>
        <p:nvSpPr>
          <p:cNvPr id="9"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2" name="Рисунок 1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3" name="Заголовок 1"/>
          <p:cNvSpPr>
            <a:spLocks noGrp="1"/>
          </p:cNvSpPr>
          <p:nvPr>
            <p:ph type="title"/>
          </p:nvPr>
        </p:nvSpPr>
        <p:spPr>
          <a:xfrm>
            <a:off x="2681829"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5" name="Объект 14"/>
          <p:cNvSpPr>
            <a:spLocks noGrp="1"/>
          </p:cNvSpPr>
          <p:nvPr>
            <p:ph sz="quarter" idx="16"/>
          </p:nvPr>
        </p:nvSpPr>
        <p:spPr>
          <a:xfrm>
            <a:off x="442915" y="1954216"/>
            <a:ext cx="11306175" cy="3995737"/>
          </a:xfrm>
          <a:solidFill>
            <a:schemeClr val="bg2"/>
          </a:solidFill>
        </p:spPr>
        <p:txBody>
          <a:bodyPr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1" name="TextBox 10"/>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7" name="TextBox 16"/>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289594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Объект с подписью">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t>‹#›</a:t>
            </a:fld>
            <a:endParaRPr lang="ru-RU"/>
          </a:p>
        </p:txBody>
      </p:sp>
      <p:sp>
        <p:nvSpPr>
          <p:cNvPr id="9"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2" name="Рисунок 1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3" name="Заголовок 1"/>
          <p:cNvSpPr>
            <a:spLocks noGrp="1"/>
          </p:cNvSpPr>
          <p:nvPr>
            <p:ph type="title"/>
          </p:nvPr>
        </p:nvSpPr>
        <p:spPr>
          <a:xfrm>
            <a:off x="2681833" y="1071840"/>
            <a:ext cx="9067257" cy="1097927"/>
          </a:xfrm>
        </p:spPr>
        <p:txBody>
          <a:bodyPr anchor="t">
            <a:normAutofit/>
          </a:bodyPr>
          <a:lstStyle>
            <a:lvl1pPr>
              <a:lnSpc>
                <a:spcPts val="4800"/>
              </a:lnSpc>
              <a:defRPr sz="4400"/>
            </a:lvl1pPr>
          </a:lstStyle>
          <a:p>
            <a:r>
              <a:rPr lang="ru-RU" dirty="0"/>
              <a:t>Образец заголовка</a:t>
            </a:r>
          </a:p>
        </p:txBody>
      </p:sp>
      <p:sp>
        <p:nvSpPr>
          <p:cNvPr id="15" name="Объект 14"/>
          <p:cNvSpPr>
            <a:spLocks noGrp="1"/>
          </p:cNvSpPr>
          <p:nvPr>
            <p:ph sz="quarter" idx="16"/>
          </p:nvPr>
        </p:nvSpPr>
        <p:spPr>
          <a:xfrm>
            <a:off x="2681831" y="1954216"/>
            <a:ext cx="4385720" cy="3995737"/>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4" name="Объект 14"/>
          <p:cNvSpPr>
            <a:spLocks noGrp="1"/>
          </p:cNvSpPr>
          <p:nvPr>
            <p:ph sz="quarter" idx="17"/>
          </p:nvPr>
        </p:nvSpPr>
        <p:spPr>
          <a:xfrm>
            <a:off x="7464427" y="1954216"/>
            <a:ext cx="4284663" cy="3995737"/>
          </a:xfrm>
          <a:solidFill>
            <a:schemeClr val="bg2"/>
          </a:solidFill>
        </p:spPr>
        <p:txBody>
          <a:bodyPr anchor="ctr"/>
          <a:lstStyle>
            <a:lvl1pPr marL="0" indent="0" algn="ctr">
              <a:buNone/>
              <a:defRPr/>
            </a:lvl1pPr>
          </a:lstStyle>
          <a:p>
            <a:pPr lvl="0"/>
            <a:endParaRPr lang="ru-RU" dirty="0"/>
          </a:p>
        </p:txBody>
      </p:sp>
      <p:sp>
        <p:nvSpPr>
          <p:cNvPr id="16" name="Текст 3"/>
          <p:cNvSpPr>
            <a:spLocks noGrp="1"/>
          </p:cNvSpPr>
          <p:nvPr>
            <p:ph type="body" sz="half" idx="14"/>
          </p:nvPr>
        </p:nvSpPr>
        <p:spPr>
          <a:xfrm>
            <a:off x="358385" y="2656094"/>
            <a:ext cx="2022107" cy="1706182"/>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7" name="Текст 3"/>
          <p:cNvSpPr>
            <a:spLocks noGrp="1"/>
          </p:cNvSpPr>
          <p:nvPr>
            <p:ph type="body" sz="half" idx="18" hasCustomPrompt="1"/>
          </p:nvPr>
        </p:nvSpPr>
        <p:spPr>
          <a:xfrm>
            <a:off x="356686" y="1954212"/>
            <a:ext cx="2022107" cy="701881"/>
          </a:xfrm>
        </p:spPr>
        <p:txBody>
          <a:bodyPr anchor="b">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0" name="TextBox 19"/>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1" name="TextBox 20"/>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249102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Рисунок с подписью">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7659665" y="2461364"/>
            <a:ext cx="4529867" cy="3169085"/>
          </a:xfrm>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2674853" y="2333038"/>
            <a:ext cx="4392699" cy="3616915"/>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sp>
        <p:nvSpPr>
          <p:cNvPr id="7" name="Номер слайда 6"/>
          <p:cNvSpPr>
            <a:spLocks noGrp="1"/>
          </p:cNvSpPr>
          <p:nvPr>
            <p:ph type="sldNum" sz="quarter" idx="12"/>
          </p:nvPr>
        </p:nvSpPr>
        <p:spPr/>
        <p:txBody>
          <a:bodyPr/>
          <a:lstStyle>
            <a:lvl1pPr>
              <a:defRPr sz="1200"/>
            </a:lvl1pPr>
          </a:lstStyle>
          <a:p>
            <a:fld id="{3B5CA0C3-2E3F-4C16-8F43-1643E3AA67E7}" type="slidenum">
              <a:rPr lang="ru-RU" smtClean="0"/>
              <a:pPr/>
              <a:t>‹#›</a:t>
            </a:fld>
            <a:endParaRPr lang="ru-RU"/>
          </a:p>
        </p:txBody>
      </p:sp>
      <p:pic>
        <p:nvPicPr>
          <p:cNvPr id="10" name="Рисунок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4" name="Текст 3"/>
          <p:cNvSpPr>
            <a:spLocks noGrp="1"/>
          </p:cNvSpPr>
          <p:nvPr>
            <p:ph type="body" sz="half" idx="14"/>
          </p:nvPr>
        </p:nvSpPr>
        <p:spPr>
          <a:xfrm>
            <a:off x="358385" y="3444662"/>
            <a:ext cx="2022107" cy="2510573"/>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5"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9" name="Текст 3"/>
          <p:cNvSpPr>
            <a:spLocks noGrp="1"/>
          </p:cNvSpPr>
          <p:nvPr>
            <p:ph type="body" sz="half" idx="16" hasCustomPrompt="1"/>
          </p:nvPr>
        </p:nvSpPr>
        <p:spPr>
          <a:xfrm>
            <a:off x="356686" y="2333035"/>
            <a:ext cx="2022107" cy="1111624"/>
          </a:xfrm>
        </p:spPr>
        <p:txBody>
          <a:bodyPr>
            <a:normAutofit/>
          </a:bodyPr>
          <a:lstStyle>
            <a:lvl1pPr marL="0" indent="0">
              <a:buFont typeface="Wingdings" panose="05000000000000000000" pitchFamily="2" charset="2"/>
              <a:buNone/>
              <a:defRPr sz="24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4" name="Заголовок 1"/>
          <p:cNvSpPr>
            <a:spLocks noGrp="1"/>
          </p:cNvSpPr>
          <p:nvPr>
            <p:ph type="title"/>
          </p:nvPr>
        </p:nvSpPr>
        <p:spPr>
          <a:xfrm>
            <a:off x="2681829"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7" name="TextBox 16"/>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8" name="TextBox 17"/>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806882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Рисунок с подписью">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7659665" y="2461364"/>
            <a:ext cx="4529867" cy="3169085"/>
          </a:xfrm>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357009" y="3673065"/>
            <a:ext cx="6710541" cy="2276886"/>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pic>
        <p:nvPicPr>
          <p:cNvPr id="10" name="Рисунок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4" name="Текст 3"/>
          <p:cNvSpPr>
            <a:spLocks noGrp="1"/>
          </p:cNvSpPr>
          <p:nvPr>
            <p:ph type="body" sz="half" idx="14"/>
          </p:nvPr>
        </p:nvSpPr>
        <p:spPr>
          <a:xfrm>
            <a:off x="358386" y="2605536"/>
            <a:ext cx="6709167" cy="766997"/>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5"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9" name="Текст 3"/>
          <p:cNvSpPr>
            <a:spLocks noGrp="1"/>
          </p:cNvSpPr>
          <p:nvPr>
            <p:ph type="body" sz="half" idx="16" hasCustomPrompt="1"/>
          </p:nvPr>
        </p:nvSpPr>
        <p:spPr>
          <a:xfrm>
            <a:off x="356685" y="2111390"/>
            <a:ext cx="6710864" cy="494142"/>
          </a:xfrm>
        </p:spPr>
        <p:txBody>
          <a:bodyPr>
            <a:normAutofit/>
          </a:bodyPr>
          <a:lstStyle>
            <a:lvl1pPr marL="0" indent="0">
              <a:buFont typeface="Wingdings" panose="05000000000000000000" pitchFamily="2" charset="2"/>
              <a:buNone/>
              <a:defRPr sz="24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0" name="Заголовок 1"/>
          <p:cNvSpPr>
            <a:spLocks noGrp="1"/>
          </p:cNvSpPr>
          <p:nvPr>
            <p:ph type="title"/>
          </p:nvPr>
        </p:nvSpPr>
        <p:spPr>
          <a:xfrm>
            <a:off x="2681832"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7" name="TextBox 16"/>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8" name="TextBox 17"/>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
        <p:nvSpPr>
          <p:cNvPr id="13" name="Номер слайда 6">
            <a:extLst>
              <a:ext uri="{FF2B5EF4-FFF2-40B4-BE49-F238E27FC236}">
                <a16:creationId xmlns:a16="http://schemas.microsoft.com/office/drawing/2014/main" id="{395F98E6-4BB7-4BB4-BA79-89A462A71BC9}"/>
              </a:ext>
            </a:extLst>
          </p:cNvPr>
          <p:cNvSpPr>
            <a:spLocks noGrp="1"/>
          </p:cNvSpPr>
          <p:nvPr>
            <p:ph type="sldNum" sz="quarter" idx="12"/>
          </p:nvPr>
        </p:nvSpPr>
        <p:spPr>
          <a:xfrm>
            <a:off x="9804400" y="6180989"/>
            <a:ext cx="2044896" cy="365125"/>
          </a:xfrm>
        </p:spPr>
        <p:txBody>
          <a:bodyPr/>
          <a:lstStyle>
            <a:lvl1pPr>
              <a:defRPr sz="1200"/>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413174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Изображение и 3 пункта">
    <p:spTree>
      <p:nvGrpSpPr>
        <p:cNvPr id="1" name=""/>
        <p:cNvGrpSpPr/>
        <p:nvPr/>
      </p:nvGrpSpPr>
      <p:grpSpPr>
        <a:xfrm>
          <a:off x="0" y="0"/>
          <a:ext cx="0" cy="0"/>
          <a:chOff x="0" y="0"/>
          <a:chExt cx="0" cy="0"/>
        </a:xfrm>
      </p:grpSpPr>
      <p:sp>
        <p:nvSpPr>
          <p:cNvPr id="15" name="Прямоугольник 14">
            <a:extLst>
              <a:ext uri="{FF2B5EF4-FFF2-40B4-BE49-F238E27FC236}">
                <a16:creationId xmlns:a16="http://schemas.microsoft.com/office/drawing/2014/main" id="{1C62A2F5-0D18-448F-8F09-10CE830C3C56}"/>
              </a:ext>
            </a:extLst>
          </p:cNvPr>
          <p:cNvSpPr/>
          <p:nvPr userDrawn="1"/>
        </p:nvSpPr>
        <p:spPr>
          <a:xfrm>
            <a:off x="3" y="0"/>
            <a:ext cx="4727575"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9" name="Рисунок 18">
            <a:extLst>
              <a:ext uri="{FF2B5EF4-FFF2-40B4-BE49-F238E27FC236}">
                <a16:creationId xmlns:a16="http://schemas.microsoft.com/office/drawing/2014/main" id="{32E44E1D-04E4-45C0-8D07-C18DE0648E6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3074" r="35414"/>
          <a:stretch/>
        </p:blipFill>
        <p:spPr>
          <a:xfrm>
            <a:off x="-13405" y="772942"/>
            <a:ext cx="4740983" cy="6085061"/>
          </a:xfrm>
          <a:prstGeom prst="rect">
            <a:avLst/>
          </a:prstGeom>
        </p:spPr>
      </p:pic>
      <p:sp>
        <p:nvSpPr>
          <p:cNvPr id="8" name="Текст 3"/>
          <p:cNvSpPr>
            <a:spLocks noGrp="1"/>
          </p:cNvSpPr>
          <p:nvPr>
            <p:ph type="body" sz="half" idx="2"/>
          </p:nvPr>
        </p:nvSpPr>
        <p:spPr>
          <a:xfrm>
            <a:off x="5780017"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9"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7" name="Рисунок 1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8" name="Заголовок 1"/>
          <p:cNvSpPr>
            <a:spLocks noGrp="1"/>
          </p:cNvSpPr>
          <p:nvPr>
            <p:ph type="title"/>
          </p:nvPr>
        </p:nvSpPr>
        <p:spPr>
          <a:xfrm>
            <a:off x="4971014" y="1071840"/>
            <a:ext cx="6878284" cy="1097927"/>
          </a:xfrm>
        </p:spPr>
        <p:txBody>
          <a:bodyPr anchor="t">
            <a:normAutofit/>
          </a:bodyPr>
          <a:lstStyle>
            <a:lvl1pPr>
              <a:lnSpc>
                <a:spcPts val="4800"/>
              </a:lnSpc>
              <a:defRPr sz="4400"/>
            </a:lvl1pPr>
          </a:lstStyle>
          <a:p>
            <a:r>
              <a:rPr lang="ru-RU" dirty="0"/>
              <a:t>Образец заголовка</a:t>
            </a:r>
          </a:p>
        </p:txBody>
      </p:sp>
      <p:sp>
        <p:nvSpPr>
          <p:cNvPr id="13" name="Текст 3"/>
          <p:cNvSpPr>
            <a:spLocks noGrp="1"/>
          </p:cNvSpPr>
          <p:nvPr>
            <p:ph type="body" sz="half" idx="17"/>
          </p:nvPr>
        </p:nvSpPr>
        <p:spPr>
          <a:xfrm>
            <a:off x="5780016"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4" name="Текст 3"/>
          <p:cNvSpPr>
            <a:spLocks noGrp="1"/>
          </p:cNvSpPr>
          <p:nvPr>
            <p:ph type="body" sz="half" idx="18"/>
          </p:nvPr>
        </p:nvSpPr>
        <p:spPr>
          <a:xfrm>
            <a:off x="5780016"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20" name="TextBox 19"/>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1" name="TextBox 20"/>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
        <p:nvSpPr>
          <p:cNvPr id="22" name="Номер слайда 6">
            <a:extLst>
              <a:ext uri="{FF2B5EF4-FFF2-40B4-BE49-F238E27FC236}">
                <a16:creationId xmlns:a16="http://schemas.microsoft.com/office/drawing/2014/main" id="{8554B43C-F7D2-4051-B789-EA94A05E9764}"/>
              </a:ext>
            </a:extLst>
          </p:cNvPr>
          <p:cNvSpPr>
            <a:spLocks noGrp="1"/>
          </p:cNvSpPr>
          <p:nvPr>
            <p:ph type="sldNum" sz="quarter" idx="12"/>
          </p:nvPr>
        </p:nvSpPr>
        <p:spPr>
          <a:xfrm>
            <a:off x="9804400" y="6180989"/>
            <a:ext cx="2044896" cy="365125"/>
          </a:xfrm>
        </p:spPr>
        <p:txBody>
          <a:bodyPr/>
          <a:lstStyle>
            <a:lvl1pPr>
              <a:defRPr sz="1200"/>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549499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Изображение и 3 пункта_2">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583A0B7E-0842-41CB-8C3F-61B796FB8B9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2" y="0"/>
            <a:ext cx="4711700" cy="6858000"/>
          </a:xfrm>
          <a:prstGeom prst="rect">
            <a:avLst/>
          </a:prstGeom>
        </p:spPr>
      </p:pic>
      <p:sp>
        <p:nvSpPr>
          <p:cNvPr id="5" name="Текст 3">
            <a:extLst>
              <a:ext uri="{FF2B5EF4-FFF2-40B4-BE49-F238E27FC236}">
                <a16:creationId xmlns:a16="http://schemas.microsoft.com/office/drawing/2014/main" id="{FFE0D836-39B7-437E-ADCF-A3F8C393C34E}"/>
              </a:ext>
            </a:extLst>
          </p:cNvPr>
          <p:cNvSpPr>
            <a:spLocks noGrp="1"/>
          </p:cNvSpPr>
          <p:nvPr>
            <p:ph type="body" sz="half" idx="2"/>
          </p:nvPr>
        </p:nvSpPr>
        <p:spPr>
          <a:xfrm>
            <a:off x="5780017"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6" name="Текст 12">
            <a:extLst>
              <a:ext uri="{FF2B5EF4-FFF2-40B4-BE49-F238E27FC236}">
                <a16:creationId xmlns:a16="http://schemas.microsoft.com/office/drawing/2014/main" id="{BB5CA8A7-0417-46A1-B3D1-07DCA0AA8B5C}"/>
              </a:ext>
            </a:extLst>
          </p:cNvPr>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7" name="Рисунок 6">
            <a:extLst>
              <a:ext uri="{FF2B5EF4-FFF2-40B4-BE49-F238E27FC236}">
                <a16:creationId xmlns:a16="http://schemas.microsoft.com/office/drawing/2014/main" id="{ACE15152-6544-4481-A539-8ADD4F796A6A}"/>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8" name="Заголовок 1">
            <a:extLst>
              <a:ext uri="{FF2B5EF4-FFF2-40B4-BE49-F238E27FC236}">
                <a16:creationId xmlns:a16="http://schemas.microsoft.com/office/drawing/2014/main" id="{1A204C63-43EC-4C40-88C3-75DC103B2776}"/>
              </a:ext>
            </a:extLst>
          </p:cNvPr>
          <p:cNvSpPr>
            <a:spLocks noGrp="1"/>
          </p:cNvSpPr>
          <p:nvPr>
            <p:ph type="title"/>
          </p:nvPr>
        </p:nvSpPr>
        <p:spPr>
          <a:xfrm>
            <a:off x="4971014" y="1071840"/>
            <a:ext cx="6878284" cy="1097927"/>
          </a:xfrm>
        </p:spPr>
        <p:txBody>
          <a:bodyPr anchor="t">
            <a:normAutofit/>
          </a:bodyPr>
          <a:lstStyle>
            <a:lvl1pPr>
              <a:lnSpc>
                <a:spcPts val="4800"/>
              </a:lnSpc>
              <a:defRPr sz="4400"/>
            </a:lvl1pPr>
          </a:lstStyle>
          <a:p>
            <a:r>
              <a:rPr lang="ru-RU" dirty="0"/>
              <a:t>Образец заголовка</a:t>
            </a:r>
          </a:p>
        </p:txBody>
      </p:sp>
      <p:sp>
        <p:nvSpPr>
          <p:cNvPr id="9" name="Текст 3">
            <a:extLst>
              <a:ext uri="{FF2B5EF4-FFF2-40B4-BE49-F238E27FC236}">
                <a16:creationId xmlns:a16="http://schemas.microsoft.com/office/drawing/2014/main" id="{74C03718-8A69-4A18-8CE1-7E67AAE8BD89}"/>
              </a:ext>
            </a:extLst>
          </p:cNvPr>
          <p:cNvSpPr>
            <a:spLocks noGrp="1"/>
          </p:cNvSpPr>
          <p:nvPr>
            <p:ph type="body" sz="half" idx="17"/>
          </p:nvPr>
        </p:nvSpPr>
        <p:spPr>
          <a:xfrm>
            <a:off x="5780016"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0" name="Текст 3">
            <a:extLst>
              <a:ext uri="{FF2B5EF4-FFF2-40B4-BE49-F238E27FC236}">
                <a16:creationId xmlns:a16="http://schemas.microsoft.com/office/drawing/2014/main" id="{D2EB45C5-7255-4807-93FB-965621802D8D}"/>
              </a:ext>
            </a:extLst>
          </p:cNvPr>
          <p:cNvSpPr>
            <a:spLocks noGrp="1"/>
          </p:cNvSpPr>
          <p:nvPr>
            <p:ph type="body" sz="half" idx="18"/>
          </p:nvPr>
        </p:nvSpPr>
        <p:spPr>
          <a:xfrm>
            <a:off x="5780016"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1" name="TextBox 10">
            <a:extLst>
              <a:ext uri="{FF2B5EF4-FFF2-40B4-BE49-F238E27FC236}">
                <a16:creationId xmlns:a16="http://schemas.microsoft.com/office/drawing/2014/main" id="{9F3092F3-95F7-4406-A888-07CFA181977D}"/>
              </a:ext>
            </a:extLst>
          </p:cNvPr>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2" name="TextBox 11">
            <a:extLst>
              <a:ext uri="{FF2B5EF4-FFF2-40B4-BE49-F238E27FC236}">
                <a16:creationId xmlns:a16="http://schemas.microsoft.com/office/drawing/2014/main" id="{C8057605-4F0A-47D5-B37D-1CCA31B132EC}"/>
              </a:ext>
            </a:extLst>
          </p:cNvPr>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
        <p:nvSpPr>
          <p:cNvPr id="13" name="Номер слайда 6">
            <a:extLst>
              <a:ext uri="{FF2B5EF4-FFF2-40B4-BE49-F238E27FC236}">
                <a16:creationId xmlns:a16="http://schemas.microsoft.com/office/drawing/2014/main" id="{A949AD08-8FE2-48EB-82F1-7D36655F4225}"/>
              </a:ext>
            </a:extLst>
          </p:cNvPr>
          <p:cNvSpPr>
            <a:spLocks noGrp="1"/>
          </p:cNvSpPr>
          <p:nvPr>
            <p:ph type="sldNum" sz="quarter" idx="12"/>
          </p:nvPr>
        </p:nvSpPr>
        <p:spPr>
          <a:xfrm>
            <a:off x="9804400" y="6180989"/>
            <a:ext cx="2044896" cy="365125"/>
          </a:xfrm>
        </p:spPr>
        <p:txBody>
          <a:bodyPr/>
          <a:lstStyle>
            <a:lvl1pPr>
              <a:defRPr sz="1200"/>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128327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Изображение и 3 пункта_3">
    <p:spTree>
      <p:nvGrpSpPr>
        <p:cNvPr id="1" name=""/>
        <p:cNvGrpSpPr/>
        <p:nvPr/>
      </p:nvGrpSpPr>
      <p:grpSpPr>
        <a:xfrm>
          <a:off x="0" y="0"/>
          <a:ext cx="0" cy="0"/>
          <a:chOff x="0" y="0"/>
          <a:chExt cx="0" cy="0"/>
        </a:xfrm>
      </p:grpSpPr>
      <p:pic>
        <p:nvPicPr>
          <p:cNvPr id="15" name="Рисунок 14">
            <a:extLst>
              <a:ext uri="{FF2B5EF4-FFF2-40B4-BE49-F238E27FC236}">
                <a16:creationId xmlns:a16="http://schemas.microsoft.com/office/drawing/2014/main" id="{2082E0A9-6C9E-4AF5-AE5D-5ED702C2975E}"/>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 y="1"/>
            <a:ext cx="4711700" cy="6858000"/>
          </a:xfrm>
          <a:prstGeom prst="rect">
            <a:avLst/>
          </a:prstGeom>
        </p:spPr>
      </p:pic>
      <p:sp>
        <p:nvSpPr>
          <p:cNvPr id="6" name="Текст 3">
            <a:extLst>
              <a:ext uri="{FF2B5EF4-FFF2-40B4-BE49-F238E27FC236}">
                <a16:creationId xmlns:a16="http://schemas.microsoft.com/office/drawing/2014/main" id="{CA080B2A-3DCB-4F30-9B12-71AB2662F9D0}"/>
              </a:ext>
            </a:extLst>
          </p:cNvPr>
          <p:cNvSpPr>
            <a:spLocks noGrp="1"/>
          </p:cNvSpPr>
          <p:nvPr>
            <p:ph type="body" sz="half" idx="2"/>
          </p:nvPr>
        </p:nvSpPr>
        <p:spPr>
          <a:xfrm>
            <a:off x="5780017"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7" name="Текст 12">
            <a:extLst>
              <a:ext uri="{FF2B5EF4-FFF2-40B4-BE49-F238E27FC236}">
                <a16:creationId xmlns:a16="http://schemas.microsoft.com/office/drawing/2014/main" id="{962857BE-13F0-49FD-835E-CEB288DFF62B}"/>
              </a:ext>
            </a:extLst>
          </p:cNvPr>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8" name="Рисунок 7">
            <a:extLst>
              <a:ext uri="{FF2B5EF4-FFF2-40B4-BE49-F238E27FC236}">
                <a16:creationId xmlns:a16="http://schemas.microsoft.com/office/drawing/2014/main" id="{A549AD7A-1987-47D3-9C46-1E14A117DFFD}"/>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9" name="Заголовок 1">
            <a:extLst>
              <a:ext uri="{FF2B5EF4-FFF2-40B4-BE49-F238E27FC236}">
                <a16:creationId xmlns:a16="http://schemas.microsoft.com/office/drawing/2014/main" id="{6B730DA4-AD7A-4DBE-B398-D60F1F32A77F}"/>
              </a:ext>
            </a:extLst>
          </p:cNvPr>
          <p:cNvSpPr>
            <a:spLocks noGrp="1"/>
          </p:cNvSpPr>
          <p:nvPr>
            <p:ph type="title"/>
          </p:nvPr>
        </p:nvSpPr>
        <p:spPr>
          <a:xfrm>
            <a:off x="4971014" y="1071840"/>
            <a:ext cx="6878284" cy="1097927"/>
          </a:xfrm>
        </p:spPr>
        <p:txBody>
          <a:bodyPr anchor="t">
            <a:normAutofit/>
          </a:bodyPr>
          <a:lstStyle>
            <a:lvl1pPr>
              <a:lnSpc>
                <a:spcPts val="4800"/>
              </a:lnSpc>
              <a:defRPr sz="4400"/>
            </a:lvl1pPr>
          </a:lstStyle>
          <a:p>
            <a:r>
              <a:rPr lang="ru-RU" dirty="0"/>
              <a:t>Образец заголовка</a:t>
            </a:r>
          </a:p>
        </p:txBody>
      </p:sp>
      <p:sp>
        <p:nvSpPr>
          <p:cNvPr id="10" name="Текст 3">
            <a:extLst>
              <a:ext uri="{FF2B5EF4-FFF2-40B4-BE49-F238E27FC236}">
                <a16:creationId xmlns:a16="http://schemas.microsoft.com/office/drawing/2014/main" id="{152582D3-A28B-4D7C-A158-A332B161D5E9}"/>
              </a:ext>
            </a:extLst>
          </p:cNvPr>
          <p:cNvSpPr>
            <a:spLocks noGrp="1"/>
          </p:cNvSpPr>
          <p:nvPr>
            <p:ph type="body" sz="half" idx="17"/>
          </p:nvPr>
        </p:nvSpPr>
        <p:spPr>
          <a:xfrm>
            <a:off x="5780016"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1" name="Текст 3">
            <a:extLst>
              <a:ext uri="{FF2B5EF4-FFF2-40B4-BE49-F238E27FC236}">
                <a16:creationId xmlns:a16="http://schemas.microsoft.com/office/drawing/2014/main" id="{7B939C0C-F64A-426E-A7A7-E537B737B515}"/>
              </a:ext>
            </a:extLst>
          </p:cNvPr>
          <p:cNvSpPr>
            <a:spLocks noGrp="1"/>
          </p:cNvSpPr>
          <p:nvPr>
            <p:ph type="body" sz="half" idx="18"/>
          </p:nvPr>
        </p:nvSpPr>
        <p:spPr>
          <a:xfrm>
            <a:off x="5780016"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2" name="TextBox 11">
            <a:extLst>
              <a:ext uri="{FF2B5EF4-FFF2-40B4-BE49-F238E27FC236}">
                <a16:creationId xmlns:a16="http://schemas.microsoft.com/office/drawing/2014/main" id="{B5931929-390C-40D5-BF41-13E659AA16FF}"/>
              </a:ext>
            </a:extLst>
          </p:cNvPr>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3" name="TextBox 12">
            <a:extLst>
              <a:ext uri="{FF2B5EF4-FFF2-40B4-BE49-F238E27FC236}">
                <a16:creationId xmlns:a16="http://schemas.microsoft.com/office/drawing/2014/main" id="{A635510A-4412-44FA-AC10-88979BCC2937}"/>
              </a:ext>
            </a:extLst>
          </p:cNvPr>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
        <p:nvSpPr>
          <p:cNvPr id="14" name="Номер слайда 6">
            <a:extLst>
              <a:ext uri="{FF2B5EF4-FFF2-40B4-BE49-F238E27FC236}">
                <a16:creationId xmlns:a16="http://schemas.microsoft.com/office/drawing/2014/main" id="{BA34A455-940D-4847-A79D-B2452A0E8B1E}"/>
              </a:ext>
            </a:extLst>
          </p:cNvPr>
          <p:cNvSpPr>
            <a:spLocks noGrp="1"/>
          </p:cNvSpPr>
          <p:nvPr>
            <p:ph type="sldNum" sz="quarter" idx="12"/>
          </p:nvPr>
        </p:nvSpPr>
        <p:spPr>
          <a:xfrm>
            <a:off x="9804400" y="6180989"/>
            <a:ext cx="2044896" cy="365125"/>
          </a:xfrm>
        </p:spPr>
        <p:txBody>
          <a:bodyPr/>
          <a:lstStyle>
            <a:lvl1pPr>
              <a:defRPr sz="1200"/>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731216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Изображение и 3 пункта_4">
    <p:spTree>
      <p:nvGrpSpPr>
        <p:cNvPr id="1" name=""/>
        <p:cNvGrpSpPr/>
        <p:nvPr/>
      </p:nvGrpSpPr>
      <p:grpSpPr>
        <a:xfrm>
          <a:off x="0" y="0"/>
          <a:ext cx="0" cy="0"/>
          <a:chOff x="0" y="0"/>
          <a:chExt cx="0" cy="0"/>
        </a:xfrm>
      </p:grpSpPr>
      <p:sp>
        <p:nvSpPr>
          <p:cNvPr id="6" name="Текст 3">
            <a:extLst>
              <a:ext uri="{FF2B5EF4-FFF2-40B4-BE49-F238E27FC236}">
                <a16:creationId xmlns:a16="http://schemas.microsoft.com/office/drawing/2014/main" id="{CA080B2A-3DCB-4F30-9B12-71AB2662F9D0}"/>
              </a:ext>
            </a:extLst>
          </p:cNvPr>
          <p:cNvSpPr>
            <a:spLocks noGrp="1"/>
          </p:cNvSpPr>
          <p:nvPr>
            <p:ph type="body" sz="half" idx="2"/>
          </p:nvPr>
        </p:nvSpPr>
        <p:spPr>
          <a:xfrm>
            <a:off x="5780017"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7" name="Текст 12">
            <a:extLst>
              <a:ext uri="{FF2B5EF4-FFF2-40B4-BE49-F238E27FC236}">
                <a16:creationId xmlns:a16="http://schemas.microsoft.com/office/drawing/2014/main" id="{962857BE-13F0-49FD-835E-CEB288DFF62B}"/>
              </a:ext>
            </a:extLst>
          </p:cNvPr>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8" name="Рисунок 7">
            <a:extLst>
              <a:ext uri="{FF2B5EF4-FFF2-40B4-BE49-F238E27FC236}">
                <a16:creationId xmlns:a16="http://schemas.microsoft.com/office/drawing/2014/main" id="{A549AD7A-1987-47D3-9C46-1E14A117DFFD}"/>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9" name="Заголовок 1">
            <a:extLst>
              <a:ext uri="{FF2B5EF4-FFF2-40B4-BE49-F238E27FC236}">
                <a16:creationId xmlns:a16="http://schemas.microsoft.com/office/drawing/2014/main" id="{6B730DA4-AD7A-4DBE-B398-D60F1F32A77F}"/>
              </a:ext>
            </a:extLst>
          </p:cNvPr>
          <p:cNvSpPr>
            <a:spLocks noGrp="1"/>
          </p:cNvSpPr>
          <p:nvPr>
            <p:ph type="title"/>
          </p:nvPr>
        </p:nvSpPr>
        <p:spPr>
          <a:xfrm>
            <a:off x="4971014" y="1071840"/>
            <a:ext cx="6878284" cy="1097927"/>
          </a:xfrm>
        </p:spPr>
        <p:txBody>
          <a:bodyPr anchor="t">
            <a:normAutofit/>
          </a:bodyPr>
          <a:lstStyle>
            <a:lvl1pPr>
              <a:lnSpc>
                <a:spcPts val="4800"/>
              </a:lnSpc>
              <a:defRPr sz="4400"/>
            </a:lvl1pPr>
          </a:lstStyle>
          <a:p>
            <a:r>
              <a:rPr lang="ru-RU" dirty="0"/>
              <a:t>Образец заголовка</a:t>
            </a:r>
          </a:p>
        </p:txBody>
      </p:sp>
      <p:sp>
        <p:nvSpPr>
          <p:cNvPr id="10" name="Текст 3">
            <a:extLst>
              <a:ext uri="{FF2B5EF4-FFF2-40B4-BE49-F238E27FC236}">
                <a16:creationId xmlns:a16="http://schemas.microsoft.com/office/drawing/2014/main" id="{152582D3-A28B-4D7C-A158-A332B161D5E9}"/>
              </a:ext>
            </a:extLst>
          </p:cNvPr>
          <p:cNvSpPr>
            <a:spLocks noGrp="1"/>
          </p:cNvSpPr>
          <p:nvPr>
            <p:ph type="body" sz="half" idx="17"/>
          </p:nvPr>
        </p:nvSpPr>
        <p:spPr>
          <a:xfrm>
            <a:off x="5780016"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1" name="Текст 3">
            <a:extLst>
              <a:ext uri="{FF2B5EF4-FFF2-40B4-BE49-F238E27FC236}">
                <a16:creationId xmlns:a16="http://schemas.microsoft.com/office/drawing/2014/main" id="{7B939C0C-F64A-426E-A7A7-E537B737B515}"/>
              </a:ext>
            </a:extLst>
          </p:cNvPr>
          <p:cNvSpPr>
            <a:spLocks noGrp="1"/>
          </p:cNvSpPr>
          <p:nvPr>
            <p:ph type="body" sz="half" idx="18"/>
          </p:nvPr>
        </p:nvSpPr>
        <p:spPr>
          <a:xfrm>
            <a:off x="5780016"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4" name="Номер слайда 6">
            <a:extLst>
              <a:ext uri="{FF2B5EF4-FFF2-40B4-BE49-F238E27FC236}">
                <a16:creationId xmlns:a16="http://schemas.microsoft.com/office/drawing/2014/main" id="{BA34A455-940D-4847-A79D-B2452A0E8B1E}"/>
              </a:ext>
            </a:extLst>
          </p:cNvPr>
          <p:cNvSpPr>
            <a:spLocks noGrp="1"/>
          </p:cNvSpPr>
          <p:nvPr>
            <p:ph type="sldNum" sz="quarter" idx="12"/>
          </p:nvPr>
        </p:nvSpPr>
        <p:spPr>
          <a:xfrm>
            <a:off x="9804400" y="6180989"/>
            <a:ext cx="2044896" cy="365125"/>
          </a:xfrm>
        </p:spPr>
        <p:txBody>
          <a:bodyPr/>
          <a:lstStyle>
            <a:lvl1pPr>
              <a:defRPr sz="1200"/>
            </a:lvl1pPr>
          </a:lstStyle>
          <a:p>
            <a:fld id="{3B5CA0C3-2E3F-4C16-8F43-1643E3AA67E7}" type="slidenum">
              <a:rPr lang="ru-RU" smtClean="0"/>
              <a:pPr/>
              <a:t>‹#›</a:t>
            </a:fld>
            <a:endParaRPr lang="ru-RU"/>
          </a:p>
        </p:txBody>
      </p:sp>
      <p:sp>
        <p:nvSpPr>
          <p:cNvPr id="17" name="Прямоугольник 16">
            <a:extLst>
              <a:ext uri="{FF2B5EF4-FFF2-40B4-BE49-F238E27FC236}">
                <a16:creationId xmlns:a16="http://schemas.microsoft.com/office/drawing/2014/main" id="{88085F97-2606-42E1-94FB-F0F87BB37AFD}"/>
              </a:ext>
            </a:extLst>
          </p:cNvPr>
          <p:cNvSpPr/>
          <p:nvPr userDrawn="1"/>
        </p:nvSpPr>
        <p:spPr>
          <a:xfrm>
            <a:off x="3" y="-20377"/>
            <a:ext cx="4727575" cy="474515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00"/>
          </a:p>
        </p:txBody>
      </p:sp>
      <p:pic>
        <p:nvPicPr>
          <p:cNvPr id="18" name="Рисунок 17" descr="Изображение выглядит как внутренний&#10;&#10;Автоматически созданное описание">
            <a:extLst>
              <a:ext uri="{FF2B5EF4-FFF2-40B4-BE49-F238E27FC236}">
                <a16:creationId xmlns:a16="http://schemas.microsoft.com/office/drawing/2014/main" id="{34BDA662-AF19-46A9-9C6D-2C8E44F2909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l="41533" t="5004" r="32376" b="25768"/>
          <a:stretch/>
        </p:blipFill>
        <p:spPr>
          <a:xfrm>
            <a:off x="3" y="1840374"/>
            <a:ext cx="4727575" cy="5017625"/>
          </a:xfrm>
          <a:prstGeom prst="rect">
            <a:avLst/>
          </a:prstGeom>
        </p:spPr>
      </p:pic>
      <p:sp>
        <p:nvSpPr>
          <p:cNvPr id="12" name="TextBox 11">
            <a:extLst>
              <a:ext uri="{FF2B5EF4-FFF2-40B4-BE49-F238E27FC236}">
                <a16:creationId xmlns:a16="http://schemas.microsoft.com/office/drawing/2014/main" id="{B5931929-390C-40D5-BF41-13E659AA16FF}"/>
              </a:ext>
            </a:extLst>
          </p:cNvPr>
          <p:cNvSpPr txBox="1"/>
          <p:nvPr userDrawn="1"/>
        </p:nvSpPr>
        <p:spPr>
          <a:xfrm>
            <a:off x="333825" y="6197648"/>
            <a:ext cx="1809278" cy="276999"/>
          </a:xfrm>
          <a:prstGeom prst="rect">
            <a:avLst/>
          </a:prstGeom>
          <a:noFill/>
        </p:spPr>
        <p:txBody>
          <a:bodyPr wrap="none" rtlCol="0">
            <a:spAutoFit/>
          </a:bodyPr>
          <a:lstStyle/>
          <a:p>
            <a:pPr lvl="0"/>
            <a:r>
              <a:rPr lang="en-US" sz="1200" dirty="0">
                <a:solidFill>
                  <a:schemeClr val="bg1"/>
                </a:solidFill>
              </a:rPr>
              <a:t>Positive Technologies</a:t>
            </a:r>
            <a:endParaRPr lang="ru-RU" sz="1200" dirty="0">
              <a:solidFill>
                <a:schemeClr val="bg1"/>
              </a:solidFill>
            </a:endParaRPr>
          </a:p>
        </p:txBody>
      </p:sp>
      <p:sp>
        <p:nvSpPr>
          <p:cNvPr id="13" name="TextBox 12">
            <a:extLst>
              <a:ext uri="{FF2B5EF4-FFF2-40B4-BE49-F238E27FC236}">
                <a16:creationId xmlns:a16="http://schemas.microsoft.com/office/drawing/2014/main" id="{A635510A-4412-44FA-AC10-88979BCC2937}"/>
              </a:ext>
            </a:extLst>
          </p:cNvPr>
          <p:cNvSpPr txBox="1"/>
          <p:nvPr userDrawn="1"/>
        </p:nvSpPr>
        <p:spPr>
          <a:xfrm>
            <a:off x="2681830" y="6191078"/>
            <a:ext cx="1314142" cy="276999"/>
          </a:xfrm>
          <a:prstGeom prst="rect">
            <a:avLst/>
          </a:prstGeom>
          <a:noFill/>
        </p:spPr>
        <p:txBody>
          <a:bodyPr wrap="none" rtlCol="0">
            <a:spAutoFit/>
          </a:bodyPr>
          <a:lstStyle/>
          <a:p>
            <a:r>
              <a:rPr lang="en-US" sz="1200" dirty="0">
                <a:solidFill>
                  <a:schemeClr val="bg1"/>
                </a:solidFill>
              </a:rPr>
              <a:t>ptsecurity.com</a:t>
            </a:r>
            <a:endParaRPr lang="ru-RU" sz="1200" dirty="0">
              <a:solidFill>
                <a:schemeClr val="bg1"/>
              </a:solidFill>
            </a:endParaRPr>
          </a:p>
        </p:txBody>
      </p:sp>
      <p:sp>
        <p:nvSpPr>
          <p:cNvPr id="19" name="Текст 12">
            <a:extLst>
              <a:ext uri="{FF2B5EF4-FFF2-40B4-BE49-F238E27FC236}">
                <a16:creationId xmlns:a16="http://schemas.microsoft.com/office/drawing/2014/main" id="{5F0FC162-9D21-46AE-8320-1EA520BECA44}"/>
              </a:ext>
            </a:extLst>
          </p:cNvPr>
          <p:cNvSpPr>
            <a:spLocks noGrp="1"/>
          </p:cNvSpPr>
          <p:nvPr>
            <p:ph type="body" sz="quarter" idx="19" hasCustomPrompt="1"/>
          </p:nvPr>
        </p:nvSpPr>
        <p:spPr>
          <a:xfrm>
            <a:off x="356685" y="323356"/>
            <a:ext cx="9447715" cy="365125"/>
          </a:xfrm>
        </p:spPr>
        <p:txBody>
          <a:bodyPr anchor="ctr">
            <a:noAutofit/>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Tree>
    <p:extLst>
      <p:ext uri="{BB962C8B-B14F-4D97-AF65-F5344CB8AC3E}">
        <p14:creationId xmlns:p14="http://schemas.microsoft.com/office/powerpoint/2010/main" val="73101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Изображение и текст">
    <p:spTree>
      <p:nvGrpSpPr>
        <p:cNvPr id="1" name=""/>
        <p:cNvGrpSpPr/>
        <p:nvPr/>
      </p:nvGrpSpPr>
      <p:grpSpPr>
        <a:xfrm>
          <a:off x="0" y="0"/>
          <a:ext cx="0" cy="0"/>
          <a:chOff x="0" y="0"/>
          <a:chExt cx="0" cy="0"/>
        </a:xfrm>
      </p:grpSpPr>
      <p:sp>
        <p:nvSpPr>
          <p:cNvPr id="3" name="Объект 2"/>
          <p:cNvSpPr>
            <a:spLocks noGrp="1"/>
          </p:cNvSpPr>
          <p:nvPr>
            <p:ph sz="quarter" idx="16"/>
          </p:nvPr>
        </p:nvSpPr>
        <p:spPr>
          <a:xfrm>
            <a:off x="0" y="0"/>
            <a:ext cx="4720637" cy="6858000"/>
          </a:xfrm>
          <a:solidFill>
            <a:schemeClr val="bg2"/>
          </a:solidFill>
        </p:spPr>
        <p:txBody>
          <a:bodyPr anchor="ctr"/>
          <a:lstStyle>
            <a:lvl1pPr marL="0" indent="0" algn="ctr">
              <a:buNone/>
              <a:defRPr/>
            </a:lvl1pPr>
          </a:lstStyle>
          <a:p>
            <a:pPr lvl="0"/>
            <a:endParaRPr lang="ru-RU" dirty="0"/>
          </a:p>
        </p:txBody>
      </p:sp>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dirty="0"/>
          </a:p>
        </p:txBody>
      </p:sp>
      <p:sp>
        <p:nvSpPr>
          <p:cNvPr id="8" name="Текст 3"/>
          <p:cNvSpPr>
            <a:spLocks noGrp="1"/>
          </p:cNvSpPr>
          <p:nvPr>
            <p:ph type="body" sz="half" idx="2"/>
          </p:nvPr>
        </p:nvSpPr>
        <p:spPr>
          <a:xfrm>
            <a:off x="5035421" y="2169763"/>
            <a:ext cx="6713671"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sp>
        <p:nvSpPr>
          <p:cNvPr id="9"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7" name="Рисунок 1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8" name="Заголовок 1"/>
          <p:cNvSpPr>
            <a:spLocks noGrp="1"/>
          </p:cNvSpPr>
          <p:nvPr>
            <p:ph type="title"/>
          </p:nvPr>
        </p:nvSpPr>
        <p:spPr>
          <a:xfrm>
            <a:off x="5035419" y="1071840"/>
            <a:ext cx="6713669" cy="1097927"/>
          </a:xfrm>
        </p:spPr>
        <p:txBody>
          <a:bodyPr anchor="t">
            <a:normAutofit/>
          </a:bodyPr>
          <a:lstStyle>
            <a:lvl1pPr>
              <a:lnSpc>
                <a:spcPts val="4800"/>
              </a:lnSpc>
              <a:defRPr sz="4400"/>
            </a:lvl1pPr>
          </a:lstStyle>
          <a:p>
            <a:r>
              <a:rPr lang="ru-RU" dirty="0"/>
              <a:t>Образец заголовка</a:t>
            </a:r>
          </a:p>
        </p:txBody>
      </p:sp>
      <p:sp>
        <p:nvSpPr>
          <p:cNvPr id="14" name="TextBox 13"/>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5" name="TextBox 14"/>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2555792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Обложка 2">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F8B32EFF-221D-4426-BA95-5BF00E9CB09F}"/>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436ED833-42E3-4E9A-A22D-262C9BC0B1F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386805" y="-585364"/>
            <a:ext cx="7805195" cy="7443364"/>
          </a:xfrm>
          <a:prstGeom prst="rect">
            <a:avLst/>
          </a:prstGeom>
        </p:spPr>
      </p:pic>
      <p:pic>
        <p:nvPicPr>
          <p:cNvPr id="8" name="Рисунок 7">
            <a:extLst>
              <a:ext uri="{FF2B5EF4-FFF2-40B4-BE49-F238E27FC236}">
                <a16:creationId xmlns:a16="http://schemas.microsoft.com/office/drawing/2014/main" id="{B3F07D4B-2C82-4522-9B32-301D45E25180}"/>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
        <p:nvSpPr>
          <p:cNvPr id="9" name="TextBox 8">
            <a:extLst>
              <a:ext uri="{FF2B5EF4-FFF2-40B4-BE49-F238E27FC236}">
                <a16:creationId xmlns:a16="http://schemas.microsoft.com/office/drawing/2014/main" id="{0E2244AA-4963-43E1-B431-612A4AB06028}"/>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
        <p:nvSpPr>
          <p:cNvPr id="10" name="Текст 13">
            <a:extLst>
              <a:ext uri="{FF2B5EF4-FFF2-40B4-BE49-F238E27FC236}">
                <a16:creationId xmlns:a16="http://schemas.microsoft.com/office/drawing/2014/main" id="{0CC08AFF-ABFF-48DF-B383-02773DDB64F9}"/>
              </a:ext>
            </a:extLst>
          </p:cNvPr>
          <p:cNvSpPr>
            <a:spLocks noGrp="1"/>
          </p:cNvSpPr>
          <p:nvPr>
            <p:ph type="body" sz="quarter" idx="10" hasCustomPrompt="1"/>
          </p:nvPr>
        </p:nvSpPr>
        <p:spPr>
          <a:xfrm>
            <a:off x="333647" y="6171092"/>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11" name="Текст 2">
            <a:extLst>
              <a:ext uri="{FF2B5EF4-FFF2-40B4-BE49-F238E27FC236}">
                <a16:creationId xmlns:a16="http://schemas.microsoft.com/office/drawing/2014/main" id="{723D8B8E-54E1-4888-8704-23B24CC61795}"/>
              </a:ext>
            </a:extLst>
          </p:cNvPr>
          <p:cNvSpPr>
            <a:spLocks noGrp="1"/>
          </p:cNvSpPr>
          <p:nvPr>
            <p:ph type="body" idx="1"/>
          </p:nvPr>
        </p:nvSpPr>
        <p:spPr>
          <a:xfrm>
            <a:off x="338035" y="1291891"/>
            <a:ext cx="5913664" cy="476612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12" name="Заголовок 2">
            <a:extLst>
              <a:ext uri="{FF2B5EF4-FFF2-40B4-BE49-F238E27FC236}">
                <a16:creationId xmlns:a16="http://schemas.microsoft.com/office/drawing/2014/main" id="{45E5AC56-F013-40A4-8C42-94E7A44A3410}"/>
              </a:ext>
            </a:extLst>
          </p:cNvPr>
          <p:cNvSpPr>
            <a:spLocks noGrp="1"/>
          </p:cNvSpPr>
          <p:nvPr>
            <p:ph type="title" hasCustomPrompt="1"/>
          </p:nvPr>
        </p:nvSpPr>
        <p:spPr>
          <a:xfrm>
            <a:off x="342704" y="383723"/>
            <a:ext cx="5927467" cy="1910443"/>
          </a:xfrm>
        </p:spPr>
        <p:txBody>
          <a:bodyPr>
            <a:normAutofit/>
          </a:bodyPr>
          <a:lstStyle>
            <a:lvl1pPr>
              <a:lnSpc>
                <a:spcPts val="6600"/>
              </a:lnSpc>
              <a:defRPr sz="6600" b="0"/>
            </a:lvl1pPr>
          </a:lstStyle>
          <a:p>
            <a:r>
              <a:rPr lang="ru-RU" dirty="0"/>
              <a:t>Заголовок</a:t>
            </a:r>
          </a:p>
        </p:txBody>
      </p:sp>
    </p:spTree>
    <p:extLst>
      <p:ext uri="{BB962C8B-B14F-4D97-AF65-F5344CB8AC3E}">
        <p14:creationId xmlns:p14="http://schemas.microsoft.com/office/powerpoint/2010/main" val="1623329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Заголовок и текст">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a:p>
        </p:txBody>
      </p:sp>
      <p:sp>
        <p:nvSpPr>
          <p:cNvPr id="8" name="Текст 3"/>
          <p:cNvSpPr>
            <a:spLocks noGrp="1"/>
          </p:cNvSpPr>
          <p:nvPr>
            <p:ph type="body" sz="half" idx="2"/>
          </p:nvPr>
        </p:nvSpPr>
        <p:spPr>
          <a:xfrm>
            <a:off x="2681832" y="2169763"/>
            <a:ext cx="9067259"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pic>
        <p:nvPicPr>
          <p:cNvPr id="17" name="Рисунок 1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417477" y="452369"/>
            <a:ext cx="331615" cy="331614"/>
          </a:xfrm>
          <a:prstGeom prst="rect">
            <a:avLst/>
          </a:prstGeom>
        </p:spPr>
      </p:pic>
      <p:sp>
        <p:nvSpPr>
          <p:cNvPr id="13" name="Заголовок 1"/>
          <p:cNvSpPr>
            <a:spLocks noGrp="1"/>
          </p:cNvSpPr>
          <p:nvPr>
            <p:ph type="title"/>
          </p:nvPr>
        </p:nvSpPr>
        <p:spPr>
          <a:xfrm>
            <a:off x="2681832"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4"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1" name="TextBox 10"/>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6" name="TextBox 15"/>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663735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Заголовок и текст">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a:p>
        </p:txBody>
      </p:sp>
      <p:sp>
        <p:nvSpPr>
          <p:cNvPr id="8" name="Текст 3"/>
          <p:cNvSpPr>
            <a:spLocks noGrp="1"/>
          </p:cNvSpPr>
          <p:nvPr>
            <p:ph type="body" sz="half" idx="2"/>
          </p:nvPr>
        </p:nvSpPr>
        <p:spPr>
          <a:xfrm>
            <a:off x="2681832" y="2169763"/>
            <a:ext cx="6727283"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pic>
        <p:nvPicPr>
          <p:cNvPr id="17" name="Рисунок 1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417477" y="452369"/>
            <a:ext cx="331615" cy="331614"/>
          </a:xfrm>
          <a:prstGeom prst="rect">
            <a:avLst/>
          </a:prstGeom>
        </p:spPr>
      </p:pic>
      <p:sp>
        <p:nvSpPr>
          <p:cNvPr id="12" name="Текст 3"/>
          <p:cNvSpPr>
            <a:spLocks noGrp="1"/>
          </p:cNvSpPr>
          <p:nvPr>
            <p:ph type="body" sz="half" idx="14"/>
          </p:nvPr>
        </p:nvSpPr>
        <p:spPr>
          <a:xfrm>
            <a:off x="9726981" y="2169764"/>
            <a:ext cx="2022107" cy="3785468"/>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3" name="Заголовок 1"/>
          <p:cNvSpPr>
            <a:spLocks noGrp="1"/>
          </p:cNvSpPr>
          <p:nvPr>
            <p:ph type="title"/>
          </p:nvPr>
        </p:nvSpPr>
        <p:spPr>
          <a:xfrm>
            <a:off x="2681829"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6"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4" name="TextBox 13"/>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5" name="TextBox 14"/>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836072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Заголовок и пункты">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a:p>
        </p:txBody>
      </p:sp>
      <p:sp>
        <p:nvSpPr>
          <p:cNvPr id="7" name="Заголовок 1"/>
          <p:cNvSpPr>
            <a:spLocks noGrp="1"/>
          </p:cNvSpPr>
          <p:nvPr>
            <p:ph type="title" hasCustomPrompt="1"/>
          </p:nvPr>
        </p:nvSpPr>
        <p:spPr>
          <a:xfrm>
            <a:off x="2681829" y="1071836"/>
            <a:ext cx="9067259" cy="1476552"/>
          </a:xfrm>
        </p:spPr>
        <p:txBody>
          <a:bodyPr anchor="t">
            <a:normAutofit/>
          </a:bodyPr>
          <a:lstStyle>
            <a:lvl1pPr>
              <a:lnSpc>
                <a:spcPts val="4800"/>
              </a:lnSpc>
              <a:defRPr sz="4400"/>
            </a:lvl1pPr>
          </a:lstStyle>
          <a:p>
            <a:r>
              <a:rPr lang="ru-RU" dirty="0"/>
              <a:t>Образец заголовка</a:t>
            </a:r>
            <a:br>
              <a:rPr lang="ru-RU" dirty="0"/>
            </a:br>
            <a:r>
              <a:rPr lang="ru-RU" dirty="0"/>
              <a:t>в две строки</a:t>
            </a:r>
          </a:p>
        </p:txBody>
      </p:sp>
      <p:sp>
        <p:nvSpPr>
          <p:cNvPr id="8" name="Текст 3"/>
          <p:cNvSpPr>
            <a:spLocks noGrp="1"/>
          </p:cNvSpPr>
          <p:nvPr>
            <p:ph type="body" sz="half" idx="2"/>
          </p:nvPr>
        </p:nvSpPr>
        <p:spPr>
          <a:xfrm>
            <a:off x="2681833" y="3248968"/>
            <a:ext cx="4385719"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pic>
        <p:nvPicPr>
          <p:cNvPr id="17" name="Рисунок 1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52369"/>
            <a:ext cx="331615" cy="331614"/>
          </a:xfrm>
          <a:prstGeom prst="rect">
            <a:avLst/>
          </a:prstGeom>
        </p:spPr>
      </p:pic>
      <p:sp>
        <p:nvSpPr>
          <p:cNvPr id="12" name="Текст 3"/>
          <p:cNvSpPr>
            <a:spLocks noGrp="1"/>
          </p:cNvSpPr>
          <p:nvPr>
            <p:ph type="body" sz="half" idx="14" hasCustomPrompt="1"/>
          </p:nvPr>
        </p:nvSpPr>
        <p:spPr>
          <a:xfrm>
            <a:off x="2681830" y="2714324"/>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14" name="Текст 3"/>
          <p:cNvSpPr>
            <a:spLocks noGrp="1"/>
          </p:cNvSpPr>
          <p:nvPr>
            <p:ph type="body" sz="half" idx="16"/>
          </p:nvPr>
        </p:nvSpPr>
        <p:spPr>
          <a:xfrm>
            <a:off x="7363368" y="3248968"/>
            <a:ext cx="4385720"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5" name="Текст 3"/>
          <p:cNvSpPr>
            <a:spLocks noGrp="1"/>
          </p:cNvSpPr>
          <p:nvPr>
            <p:ph type="body" sz="half" idx="17" hasCustomPrompt="1"/>
          </p:nvPr>
        </p:nvSpPr>
        <p:spPr>
          <a:xfrm>
            <a:off x="7363369" y="2714324"/>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2</a:t>
            </a:r>
          </a:p>
        </p:txBody>
      </p:sp>
      <p:sp>
        <p:nvSpPr>
          <p:cNvPr id="16" name="Текст 3"/>
          <p:cNvSpPr>
            <a:spLocks noGrp="1"/>
          </p:cNvSpPr>
          <p:nvPr>
            <p:ph type="body" sz="half" idx="18"/>
          </p:nvPr>
        </p:nvSpPr>
        <p:spPr>
          <a:xfrm>
            <a:off x="2681833" y="4852889"/>
            <a:ext cx="4385719"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8" name="Текст 3"/>
          <p:cNvSpPr>
            <a:spLocks noGrp="1"/>
          </p:cNvSpPr>
          <p:nvPr>
            <p:ph type="body" sz="half" idx="19" hasCustomPrompt="1"/>
          </p:nvPr>
        </p:nvSpPr>
        <p:spPr>
          <a:xfrm>
            <a:off x="2681830" y="4318245"/>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3</a:t>
            </a:r>
          </a:p>
        </p:txBody>
      </p:sp>
      <p:sp>
        <p:nvSpPr>
          <p:cNvPr id="19" name="Текст 3"/>
          <p:cNvSpPr>
            <a:spLocks noGrp="1"/>
          </p:cNvSpPr>
          <p:nvPr>
            <p:ph type="body" sz="half" idx="20"/>
          </p:nvPr>
        </p:nvSpPr>
        <p:spPr>
          <a:xfrm>
            <a:off x="7363368" y="4852889"/>
            <a:ext cx="4385720"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20" name="Текст 3"/>
          <p:cNvSpPr>
            <a:spLocks noGrp="1"/>
          </p:cNvSpPr>
          <p:nvPr>
            <p:ph type="body" sz="half" idx="21" hasCustomPrompt="1"/>
          </p:nvPr>
        </p:nvSpPr>
        <p:spPr>
          <a:xfrm>
            <a:off x="7363369" y="4318245"/>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4</a:t>
            </a:r>
          </a:p>
        </p:txBody>
      </p:sp>
      <p:sp>
        <p:nvSpPr>
          <p:cNvPr id="21"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24" name="TextBox 23"/>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5" name="TextBox 24"/>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5821809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Текст с примечаниями">
    <p:spTree>
      <p:nvGrpSpPr>
        <p:cNvPr id="1" name=""/>
        <p:cNvGrpSpPr/>
        <p:nvPr/>
      </p:nvGrpSpPr>
      <p:grpSpPr>
        <a:xfrm>
          <a:off x="0" y="0"/>
          <a:ext cx="0" cy="0"/>
          <a:chOff x="0" y="0"/>
          <a:chExt cx="0" cy="0"/>
        </a:xfrm>
      </p:grpSpPr>
      <p:sp>
        <p:nvSpPr>
          <p:cNvPr id="28" name="Прямоугольник 27"/>
          <p:cNvSpPr/>
          <p:nvPr userDrawn="1"/>
        </p:nvSpPr>
        <p:spPr>
          <a:xfrm>
            <a:off x="0" y="4496503"/>
            <a:ext cx="12192000" cy="23615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dirty="0"/>
          </a:p>
        </p:txBody>
      </p:sp>
      <p:pic>
        <p:nvPicPr>
          <p:cNvPr id="11" name="Рисунок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52369"/>
            <a:ext cx="331615" cy="331614"/>
          </a:xfrm>
          <a:prstGeom prst="rect">
            <a:avLst/>
          </a:prstGeom>
        </p:spPr>
      </p:pic>
      <p:sp>
        <p:nvSpPr>
          <p:cNvPr id="14" name="Текст 3"/>
          <p:cNvSpPr>
            <a:spLocks noGrp="1"/>
          </p:cNvSpPr>
          <p:nvPr>
            <p:ph type="body" sz="half" idx="2"/>
          </p:nvPr>
        </p:nvSpPr>
        <p:spPr>
          <a:xfrm>
            <a:off x="2681832" y="2273421"/>
            <a:ext cx="9067259" cy="1031845"/>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6" name="Текст 3"/>
          <p:cNvSpPr>
            <a:spLocks noGrp="1"/>
          </p:cNvSpPr>
          <p:nvPr>
            <p:ph type="body" sz="half" idx="14"/>
          </p:nvPr>
        </p:nvSpPr>
        <p:spPr>
          <a:xfrm>
            <a:off x="358385" y="2656094"/>
            <a:ext cx="2022107" cy="1706182"/>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8" name="Текст 3"/>
          <p:cNvSpPr>
            <a:spLocks noGrp="1"/>
          </p:cNvSpPr>
          <p:nvPr>
            <p:ph type="body" sz="half" idx="17"/>
          </p:nvPr>
        </p:nvSpPr>
        <p:spPr>
          <a:xfrm>
            <a:off x="2680136" y="4769146"/>
            <a:ext cx="4387417" cy="1287709"/>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9" name="Текст 3"/>
          <p:cNvSpPr>
            <a:spLocks noGrp="1"/>
          </p:cNvSpPr>
          <p:nvPr>
            <p:ph type="body" sz="half" idx="18"/>
          </p:nvPr>
        </p:nvSpPr>
        <p:spPr>
          <a:xfrm>
            <a:off x="7382335" y="4769146"/>
            <a:ext cx="4366756" cy="1287709"/>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20" name="Текст 3"/>
          <p:cNvSpPr>
            <a:spLocks noGrp="1"/>
          </p:cNvSpPr>
          <p:nvPr>
            <p:ph type="body" sz="half" idx="19"/>
          </p:nvPr>
        </p:nvSpPr>
        <p:spPr>
          <a:xfrm>
            <a:off x="2681833" y="3802815"/>
            <a:ext cx="1521055"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1" name="Текст 3"/>
          <p:cNvSpPr>
            <a:spLocks noGrp="1"/>
          </p:cNvSpPr>
          <p:nvPr>
            <p:ph type="body" sz="half" idx="20" hasCustomPrompt="1"/>
          </p:nvPr>
        </p:nvSpPr>
        <p:spPr>
          <a:xfrm>
            <a:off x="2680135" y="3360895"/>
            <a:ext cx="1521055"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2" name="Текст 3"/>
          <p:cNvSpPr>
            <a:spLocks noGrp="1"/>
          </p:cNvSpPr>
          <p:nvPr>
            <p:ph type="body" sz="half" idx="21"/>
          </p:nvPr>
        </p:nvSpPr>
        <p:spPr>
          <a:xfrm>
            <a:off x="4249727" y="3802815"/>
            <a:ext cx="1521055"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3" name="Текст 3"/>
          <p:cNvSpPr>
            <a:spLocks noGrp="1"/>
          </p:cNvSpPr>
          <p:nvPr>
            <p:ph type="body" sz="half" idx="22" hasCustomPrompt="1"/>
          </p:nvPr>
        </p:nvSpPr>
        <p:spPr>
          <a:xfrm>
            <a:off x="4248031" y="3360895"/>
            <a:ext cx="1521055"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4" name="Текст 3"/>
          <p:cNvSpPr>
            <a:spLocks noGrp="1"/>
          </p:cNvSpPr>
          <p:nvPr>
            <p:ph type="body" sz="half" idx="23"/>
          </p:nvPr>
        </p:nvSpPr>
        <p:spPr>
          <a:xfrm>
            <a:off x="5819335" y="3802815"/>
            <a:ext cx="1521055"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5" name="Текст 3"/>
          <p:cNvSpPr>
            <a:spLocks noGrp="1"/>
          </p:cNvSpPr>
          <p:nvPr>
            <p:ph type="body" sz="half" idx="24" hasCustomPrompt="1"/>
          </p:nvPr>
        </p:nvSpPr>
        <p:spPr>
          <a:xfrm>
            <a:off x="5817638" y="3360895"/>
            <a:ext cx="1521055"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6" name="Текст 3"/>
          <p:cNvSpPr>
            <a:spLocks noGrp="1"/>
          </p:cNvSpPr>
          <p:nvPr>
            <p:ph type="body" sz="half" idx="25"/>
          </p:nvPr>
        </p:nvSpPr>
        <p:spPr>
          <a:xfrm>
            <a:off x="7382334" y="3802815"/>
            <a:ext cx="1521055"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7" name="Текст 3"/>
          <p:cNvSpPr>
            <a:spLocks noGrp="1"/>
          </p:cNvSpPr>
          <p:nvPr>
            <p:ph type="body" sz="half" idx="26" hasCustomPrompt="1"/>
          </p:nvPr>
        </p:nvSpPr>
        <p:spPr>
          <a:xfrm>
            <a:off x="7380636" y="3360895"/>
            <a:ext cx="1521055"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30" name="Заголовок 1"/>
          <p:cNvSpPr>
            <a:spLocks noGrp="1"/>
          </p:cNvSpPr>
          <p:nvPr>
            <p:ph type="title"/>
          </p:nvPr>
        </p:nvSpPr>
        <p:spPr>
          <a:xfrm>
            <a:off x="2681832" y="1071840"/>
            <a:ext cx="9067259" cy="1097927"/>
          </a:xfrm>
        </p:spPr>
        <p:txBody>
          <a:bodyPr anchor="t">
            <a:normAutofit/>
          </a:bodyPr>
          <a:lstStyle>
            <a:lvl1pPr>
              <a:lnSpc>
                <a:spcPts val="4800"/>
              </a:lnSpc>
              <a:defRPr sz="4400"/>
            </a:lvl1pPr>
          </a:lstStyle>
          <a:p>
            <a:r>
              <a:rPr lang="ru-RU" dirty="0"/>
              <a:t>Образец заголовка</a:t>
            </a:r>
          </a:p>
        </p:txBody>
      </p:sp>
      <p:sp>
        <p:nvSpPr>
          <p:cNvPr id="31" name="Текст 3"/>
          <p:cNvSpPr>
            <a:spLocks noGrp="1"/>
          </p:cNvSpPr>
          <p:nvPr>
            <p:ph type="body" sz="half" idx="27" hasCustomPrompt="1"/>
          </p:nvPr>
        </p:nvSpPr>
        <p:spPr>
          <a:xfrm>
            <a:off x="356686" y="2169763"/>
            <a:ext cx="2022107" cy="486330"/>
          </a:xfrm>
        </p:spPr>
        <p:txBody>
          <a:bodyPr anchor="b">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34"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35" name="TextBox 34"/>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
        <p:nvSpPr>
          <p:cNvPr id="32" name="TextBox 31"/>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Tree>
    <p:extLst>
      <p:ext uri="{BB962C8B-B14F-4D97-AF65-F5344CB8AC3E}">
        <p14:creationId xmlns:p14="http://schemas.microsoft.com/office/powerpoint/2010/main" val="2777222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Закрывающий слайд ">
    <p:bg>
      <p:bgPr>
        <a:solidFill>
          <a:schemeClr val="bg1"/>
        </a:solidFill>
        <a:effectLst/>
      </p:bgPr>
    </p:bg>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DAF7B9FD-711C-4285-B2F6-2708424AB769}"/>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00"/>
          </a:p>
        </p:txBody>
      </p:sp>
      <p:pic>
        <p:nvPicPr>
          <p:cNvPr id="11" name="Рисунок 10">
            <a:extLst>
              <a:ext uri="{FF2B5EF4-FFF2-40B4-BE49-F238E27FC236}">
                <a16:creationId xmlns:a16="http://schemas.microsoft.com/office/drawing/2014/main" id="{DF95EE0C-2229-4561-B778-3EFAA9A912A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386805" y="-585364"/>
            <a:ext cx="7805195" cy="7443364"/>
          </a:xfrm>
          <a:prstGeom prst="rect">
            <a:avLst/>
          </a:prstGeom>
        </p:spPr>
      </p:pic>
      <p:sp>
        <p:nvSpPr>
          <p:cNvPr id="16" name="Заголовок 2"/>
          <p:cNvSpPr>
            <a:spLocks noGrp="1"/>
          </p:cNvSpPr>
          <p:nvPr>
            <p:ph type="title" hasCustomPrompt="1"/>
          </p:nvPr>
        </p:nvSpPr>
        <p:spPr>
          <a:xfrm>
            <a:off x="342704" y="383723"/>
            <a:ext cx="5927467" cy="1910443"/>
          </a:xfrm>
        </p:spPr>
        <p:txBody>
          <a:bodyPr>
            <a:normAutofit/>
          </a:bodyPr>
          <a:lstStyle>
            <a:lvl1pPr>
              <a:lnSpc>
                <a:spcPts val="6600"/>
              </a:lnSpc>
              <a:defRPr sz="6600" b="0"/>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43"/>
            <a:ext cx="2026781" cy="365125"/>
          </a:xfrm>
          <a:prstGeom prst="rect">
            <a:avLst/>
          </a:prstGeom>
        </p:spPr>
        <p:txBody>
          <a:bodyPr/>
          <a:lstStyle>
            <a:lvl1pPr>
              <a:defRPr sz="1600"/>
            </a:lvl1pPr>
          </a:lstStyle>
          <a:p>
            <a:fld id="{CFB677EA-F93F-4CCA-801F-884D64C3B84C}" type="datetime1">
              <a:rPr lang="ru-RU" smtClean="0"/>
              <a:pPr/>
              <a:t>11.05.2022</a:t>
            </a:fld>
            <a:endParaRPr lang="ru-RU" dirty="0"/>
          </a:p>
        </p:txBody>
      </p:sp>
      <p:sp>
        <p:nvSpPr>
          <p:cNvPr id="7" name="TextBox 6"/>
          <p:cNvSpPr txBox="1"/>
          <p:nvPr userDrawn="1"/>
        </p:nvSpPr>
        <p:spPr>
          <a:xfrm>
            <a:off x="333827"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540953653"/>
      </p:ext>
    </p:extLst>
  </p:cSld>
  <p:clrMapOvr>
    <a:masterClrMapping/>
  </p:clrMapOvr>
  <p:extLst>
    <p:ext uri="{DCECCB84-F9BA-43D5-87BE-67443E8EF086}">
      <p15:sldGuideLst xmlns:p15="http://schemas.microsoft.com/office/powerpoint/2012/main">
        <p15:guide id="1" orient="horz" pos="68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Закрывающий слайд 2">
    <p:bg>
      <p:bgPr>
        <a:solidFill>
          <a:schemeClr val="bg1"/>
        </a:solidFill>
        <a:effectLst/>
      </p:bgPr>
    </p:bg>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598449D6-BE1C-475E-B363-1990A0CE44FC}"/>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6" name="Заголовок 2"/>
          <p:cNvSpPr>
            <a:spLocks noGrp="1"/>
          </p:cNvSpPr>
          <p:nvPr>
            <p:ph type="title" hasCustomPrompt="1"/>
          </p:nvPr>
        </p:nvSpPr>
        <p:spPr>
          <a:xfrm>
            <a:off x="342704" y="383723"/>
            <a:ext cx="5927467" cy="1910443"/>
          </a:xfrm>
        </p:spPr>
        <p:txBody>
          <a:bodyPr>
            <a:normAutofit/>
          </a:bodyPr>
          <a:lstStyle>
            <a:lvl1pPr>
              <a:lnSpc>
                <a:spcPts val="6600"/>
              </a:lnSpc>
              <a:defRPr sz="6600" b="0"/>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43"/>
            <a:ext cx="2026781" cy="365125"/>
          </a:xfrm>
          <a:prstGeom prst="rect">
            <a:avLst/>
          </a:prstGeom>
        </p:spPr>
        <p:txBody>
          <a:bodyPr/>
          <a:lstStyle>
            <a:lvl1pPr>
              <a:defRPr sz="1600"/>
            </a:lvl1pPr>
          </a:lstStyle>
          <a:p>
            <a:fld id="{CFB677EA-F93F-4CCA-801F-884D64C3B84C}" type="datetime1">
              <a:rPr lang="ru-RU" smtClean="0"/>
              <a:pPr/>
              <a:t>11.05.2022</a:t>
            </a:fld>
            <a:endParaRPr lang="ru-RU" dirty="0"/>
          </a:p>
        </p:txBody>
      </p:sp>
      <p:sp>
        <p:nvSpPr>
          <p:cNvPr id="7" name="TextBox 6"/>
          <p:cNvSpPr txBox="1"/>
          <p:nvPr userDrawn="1"/>
        </p:nvSpPr>
        <p:spPr>
          <a:xfrm>
            <a:off x="333827"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457317916"/>
      </p:ext>
    </p:extLst>
  </p:cSld>
  <p:clrMapOvr>
    <a:masterClrMapping/>
  </p:clrMapOvr>
  <p:extLst>
    <p:ext uri="{DCECCB84-F9BA-43D5-87BE-67443E8EF086}">
      <p15:sldGuideLst xmlns:p15="http://schemas.microsoft.com/office/powerpoint/2012/main">
        <p15:guide id="1" orient="horz" pos="68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Закрывающий слайд 3">
    <p:bg>
      <p:bgPr>
        <a:solidFill>
          <a:schemeClr val="bg1"/>
        </a:solidFill>
        <a:effectLst/>
      </p:bgPr>
    </p:bg>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97D9C085-80F0-4D08-B62B-793F6ABD8B2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44566" t="30107" r="6556" b="1160"/>
          <a:stretch/>
        </p:blipFill>
        <p:spPr>
          <a:xfrm>
            <a:off x="0" y="0"/>
            <a:ext cx="12192000" cy="6858000"/>
          </a:xfrm>
          <a:prstGeom prst="rect">
            <a:avLst/>
          </a:prstGeom>
        </p:spPr>
      </p:pic>
      <p:sp>
        <p:nvSpPr>
          <p:cNvPr id="16" name="Заголовок 2"/>
          <p:cNvSpPr>
            <a:spLocks noGrp="1"/>
          </p:cNvSpPr>
          <p:nvPr>
            <p:ph type="title" hasCustomPrompt="1"/>
          </p:nvPr>
        </p:nvSpPr>
        <p:spPr>
          <a:xfrm>
            <a:off x="342704" y="383723"/>
            <a:ext cx="5927467" cy="1910443"/>
          </a:xfrm>
        </p:spPr>
        <p:txBody>
          <a:bodyPr>
            <a:normAutofit/>
          </a:bodyPr>
          <a:lstStyle>
            <a:lvl1pPr>
              <a:lnSpc>
                <a:spcPts val="6600"/>
              </a:lnSpc>
              <a:defRPr sz="6600" b="0">
                <a:solidFill>
                  <a:schemeClr val="bg1"/>
                </a:solidFill>
              </a:defRPr>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43"/>
            <a:ext cx="2026781" cy="365125"/>
          </a:xfrm>
          <a:prstGeom prst="rect">
            <a:avLst/>
          </a:prstGeom>
        </p:spPr>
        <p:txBody>
          <a:bodyPr/>
          <a:lstStyle>
            <a:lvl1pPr>
              <a:defRPr sz="1600">
                <a:solidFill>
                  <a:schemeClr val="bg1"/>
                </a:solidFill>
              </a:defRPr>
            </a:lvl1pPr>
          </a:lstStyle>
          <a:p>
            <a:fld id="{CFB677EA-F93F-4CCA-801F-884D64C3B84C}" type="datetime1">
              <a:rPr lang="ru-RU" smtClean="0"/>
              <a:pPr/>
              <a:t>11.05.2022</a:t>
            </a:fld>
            <a:endParaRPr lang="ru-RU" dirty="0"/>
          </a:p>
        </p:txBody>
      </p:sp>
      <p:sp>
        <p:nvSpPr>
          <p:cNvPr id="7" name="TextBox 6"/>
          <p:cNvSpPr txBox="1"/>
          <p:nvPr userDrawn="1"/>
        </p:nvSpPr>
        <p:spPr>
          <a:xfrm>
            <a:off x="333827" y="6172705"/>
            <a:ext cx="2355132" cy="338554"/>
          </a:xfrm>
          <a:prstGeom prst="rect">
            <a:avLst/>
          </a:prstGeom>
          <a:noFill/>
        </p:spPr>
        <p:txBody>
          <a:bodyPr wrap="none" rtlCol="0">
            <a:spAutoFit/>
          </a:bodyPr>
          <a:lstStyle/>
          <a:p>
            <a:pPr lvl="0"/>
            <a:r>
              <a:rPr lang="en-US" sz="1600" dirty="0">
                <a:solidFill>
                  <a:schemeClr val="bg1"/>
                </a:solidFill>
              </a:rPr>
              <a:t>Positive Technologies</a:t>
            </a:r>
            <a:endParaRPr lang="ru-RU" sz="1600" dirty="0">
              <a:solidFill>
                <a:schemeClr val="bg1"/>
              </a:solidFill>
            </a:endParaRPr>
          </a:p>
        </p:txBody>
      </p:sp>
      <p:sp>
        <p:nvSpPr>
          <p:cNvPr id="9" name="TextBox 8"/>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594457152"/>
      </p:ext>
    </p:extLst>
  </p:cSld>
  <p:clrMapOvr>
    <a:masterClrMapping/>
  </p:clrMapOvr>
  <p:extLst>
    <p:ext uri="{DCECCB84-F9BA-43D5-87BE-67443E8EF086}">
      <p15:sldGuideLst xmlns:p15="http://schemas.microsoft.com/office/powerpoint/2012/main">
        <p15:guide id="1" orient="horz" pos="68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Обложка 3">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1444FE31-5399-4C4F-B22C-500FB872C6E9}"/>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49064771-C72D-4166-955D-44D71612020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6642" t="32411"/>
          <a:stretch/>
        </p:blipFill>
        <p:spPr>
          <a:xfrm flipH="1">
            <a:off x="4386802" y="0"/>
            <a:ext cx="7805199" cy="6858000"/>
          </a:xfrm>
          <a:prstGeom prst="rect">
            <a:avLst/>
          </a:prstGeom>
        </p:spPr>
      </p:pic>
      <p:sp>
        <p:nvSpPr>
          <p:cNvPr id="8" name="Текст 2">
            <a:extLst>
              <a:ext uri="{FF2B5EF4-FFF2-40B4-BE49-F238E27FC236}">
                <a16:creationId xmlns:a16="http://schemas.microsoft.com/office/drawing/2014/main" id="{BB7D6603-5FDC-4872-9FEC-8B5E8B7AF762}"/>
              </a:ext>
            </a:extLst>
          </p:cNvPr>
          <p:cNvSpPr>
            <a:spLocks noGrp="1"/>
          </p:cNvSpPr>
          <p:nvPr>
            <p:ph type="body" idx="1"/>
          </p:nvPr>
        </p:nvSpPr>
        <p:spPr>
          <a:xfrm>
            <a:off x="338035" y="2124831"/>
            <a:ext cx="5913664" cy="3841750"/>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9" name="Заголовок 2">
            <a:extLst>
              <a:ext uri="{FF2B5EF4-FFF2-40B4-BE49-F238E27FC236}">
                <a16:creationId xmlns:a16="http://schemas.microsoft.com/office/drawing/2014/main" id="{450C0215-BC11-413A-B3A0-DCA3F6BCB35C}"/>
              </a:ext>
            </a:extLst>
          </p:cNvPr>
          <p:cNvSpPr>
            <a:spLocks noGrp="1"/>
          </p:cNvSpPr>
          <p:nvPr>
            <p:ph type="title" hasCustomPrompt="1"/>
          </p:nvPr>
        </p:nvSpPr>
        <p:spPr>
          <a:xfrm>
            <a:off x="342704" y="383723"/>
            <a:ext cx="5927467" cy="1910443"/>
          </a:xfrm>
        </p:spPr>
        <p:txBody>
          <a:bodyPr>
            <a:normAutofit/>
          </a:bodyPr>
          <a:lstStyle>
            <a:lvl1pPr>
              <a:lnSpc>
                <a:spcPts val="6600"/>
              </a:lnSpc>
              <a:defRPr sz="6600" b="0"/>
            </a:lvl1pPr>
          </a:lstStyle>
          <a:p>
            <a:r>
              <a:rPr lang="ru-RU" dirty="0"/>
              <a:t>Заголовок</a:t>
            </a:r>
            <a:br>
              <a:rPr lang="ru-RU" dirty="0"/>
            </a:br>
            <a:r>
              <a:rPr lang="ru-RU" dirty="0"/>
              <a:t>в две строки</a:t>
            </a:r>
          </a:p>
        </p:txBody>
      </p:sp>
      <p:sp>
        <p:nvSpPr>
          <p:cNvPr id="10" name="TextBox 9">
            <a:extLst>
              <a:ext uri="{FF2B5EF4-FFF2-40B4-BE49-F238E27FC236}">
                <a16:creationId xmlns:a16="http://schemas.microsoft.com/office/drawing/2014/main" id="{D600CB3D-3332-4686-956C-3B7050E6998D}"/>
              </a:ext>
            </a:extLst>
          </p:cNvPr>
          <p:cNvSpPr txBox="1"/>
          <p:nvPr userDrawn="1"/>
        </p:nvSpPr>
        <p:spPr>
          <a:xfrm>
            <a:off x="333827"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11" name="TextBox 10">
            <a:extLst>
              <a:ext uri="{FF2B5EF4-FFF2-40B4-BE49-F238E27FC236}">
                <a16:creationId xmlns:a16="http://schemas.microsoft.com/office/drawing/2014/main" id="{80883E4C-6F7F-4E67-A2DB-3250950E907F}"/>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pic>
        <p:nvPicPr>
          <p:cNvPr id="12" name="Рисунок 11">
            <a:extLst>
              <a:ext uri="{FF2B5EF4-FFF2-40B4-BE49-F238E27FC236}">
                <a16:creationId xmlns:a16="http://schemas.microsoft.com/office/drawing/2014/main" id="{F0EA3881-3E2B-49A7-AB08-03237B08ECE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Tree>
    <p:extLst>
      <p:ext uri="{BB962C8B-B14F-4D97-AF65-F5344CB8AC3E}">
        <p14:creationId xmlns:p14="http://schemas.microsoft.com/office/powerpoint/2010/main" val="3296376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Обложка 4">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AE69E785-AF58-489B-A163-117FC16A85EE}"/>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5" name="Заголовок 1">
            <a:extLst>
              <a:ext uri="{FF2B5EF4-FFF2-40B4-BE49-F238E27FC236}">
                <a16:creationId xmlns:a16="http://schemas.microsoft.com/office/drawing/2014/main" id="{FC30DAE9-F946-4DB4-9C12-948ECF5A2CFC}"/>
              </a:ext>
            </a:extLst>
          </p:cNvPr>
          <p:cNvSpPr>
            <a:spLocks noGrp="1"/>
          </p:cNvSpPr>
          <p:nvPr>
            <p:ph type="ctrTitle"/>
          </p:nvPr>
        </p:nvSpPr>
        <p:spPr>
          <a:xfrm>
            <a:off x="338036" y="351064"/>
            <a:ext cx="5464629" cy="5598885"/>
          </a:xfrm>
        </p:spPr>
        <p:txBody>
          <a:bodyPr anchor="t">
            <a:normAutofit/>
          </a:bodyPr>
          <a:lstStyle>
            <a:lvl1pPr algn="l">
              <a:defRPr sz="4400" b="0"/>
            </a:lvl1pPr>
          </a:lstStyle>
          <a:p>
            <a:r>
              <a:rPr lang="ru-RU" dirty="0"/>
              <a:t>Образец заголовка</a:t>
            </a:r>
          </a:p>
        </p:txBody>
      </p:sp>
      <p:pic>
        <p:nvPicPr>
          <p:cNvPr id="6" name="Рисунок 5">
            <a:extLst>
              <a:ext uri="{FF2B5EF4-FFF2-40B4-BE49-F238E27FC236}">
                <a16:creationId xmlns:a16="http://schemas.microsoft.com/office/drawing/2014/main" id="{0D9F0090-2EE5-43E0-A18A-CAB46F3BA189}"/>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
        <p:nvSpPr>
          <p:cNvPr id="7" name="Текст 13">
            <a:extLst>
              <a:ext uri="{FF2B5EF4-FFF2-40B4-BE49-F238E27FC236}">
                <a16:creationId xmlns:a16="http://schemas.microsoft.com/office/drawing/2014/main" id="{4924B48F-BE98-4A97-B53B-128B63519F21}"/>
              </a:ext>
            </a:extLst>
          </p:cNvPr>
          <p:cNvSpPr>
            <a:spLocks noGrp="1"/>
          </p:cNvSpPr>
          <p:nvPr>
            <p:ph type="body" sz="quarter" idx="10" hasCustomPrompt="1"/>
          </p:nvPr>
        </p:nvSpPr>
        <p:spPr>
          <a:xfrm>
            <a:off x="333647" y="6168552"/>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8" name="TextBox 7">
            <a:extLst>
              <a:ext uri="{FF2B5EF4-FFF2-40B4-BE49-F238E27FC236}">
                <a16:creationId xmlns:a16="http://schemas.microsoft.com/office/drawing/2014/main" id="{3E2953F5-DAA6-4FEF-B2FA-1A2BBBA7401C}"/>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1849361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Обложка 5">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BD9C9434-8532-4BFA-8E38-5E8A8382CB9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44566" t="30107" r="6556" b="1160"/>
          <a:stretch/>
        </p:blipFill>
        <p:spPr>
          <a:xfrm>
            <a:off x="0" y="0"/>
            <a:ext cx="12192000" cy="6858000"/>
          </a:xfrm>
          <a:prstGeom prst="rect">
            <a:avLst/>
          </a:prstGeom>
        </p:spPr>
      </p:pic>
      <p:sp>
        <p:nvSpPr>
          <p:cNvPr id="7" name="Заголовок 1">
            <a:extLst>
              <a:ext uri="{FF2B5EF4-FFF2-40B4-BE49-F238E27FC236}">
                <a16:creationId xmlns:a16="http://schemas.microsoft.com/office/drawing/2014/main" id="{2AC2355D-62AC-4D0E-8C75-F127970ED60C}"/>
              </a:ext>
            </a:extLst>
          </p:cNvPr>
          <p:cNvSpPr>
            <a:spLocks noGrp="1"/>
          </p:cNvSpPr>
          <p:nvPr>
            <p:ph type="ctrTitle"/>
          </p:nvPr>
        </p:nvSpPr>
        <p:spPr>
          <a:xfrm>
            <a:off x="338036" y="351064"/>
            <a:ext cx="5464629" cy="5598885"/>
          </a:xfrm>
        </p:spPr>
        <p:txBody>
          <a:bodyPr anchor="t">
            <a:normAutofit/>
          </a:bodyPr>
          <a:lstStyle>
            <a:lvl1pPr algn="l">
              <a:defRPr sz="4400" b="0">
                <a:solidFill>
                  <a:schemeClr val="bg1"/>
                </a:solidFill>
              </a:defRPr>
            </a:lvl1pPr>
          </a:lstStyle>
          <a:p>
            <a:r>
              <a:rPr lang="ru-RU" dirty="0"/>
              <a:t>Образец заголовка</a:t>
            </a:r>
          </a:p>
        </p:txBody>
      </p:sp>
      <p:pic>
        <p:nvPicPr>
          <p:cNvPr id="8" name="Рисунок 7">
            <a:extLst>
              <a:ext uri="{FF2B5EF4-FFF2-40B4-BE49-F238E27FC236}">
                <a16:creationId xmlns:a16="http://schemas.microsoft.com/office/drawing/2014/main" id="{1B1A4E91-733D-4867-82DE-BC0DAA2DFDD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
        <p:nvSpPr>
          <p:cNvPr id="9" name="Текст 13">
            <a:extLst>
              <a:ext uri="{FF2B5EF4-FFF2-40B4-BE49-F238E27FC236}">
                <a16:creationId xmlns:a16="http://schemas.microsoft.com/office/drawing/2014/main" id="{C4F3AFA2-E965-49DD-AF0F-63547C5982F9}"/>
              </a:ext>
            </a:extLst>
          </p:cNvPr>
          <p:cNvSpPr>
            <a:spLocks noGrp="1"/>
          </p:cNvSpPr>
          <p:nvPr>
            <p:ph type="body" sz="quarter" idx="10" hasCustomPrompt="1"/>
          </p:nvPr>
        </p:nvSpPr>
        <p:spPr>
          <a:xfrm>
            <a:off x="333647" y="6168552"/>
            <a:ext cx="2426381" cy="481013"/>
          </a:xfrm>
        </p:spPr>
        <p:txBody>
          <a:bodyPr>
            <a:normAutofit/>
          </a:bodyPr>
          <a:lstStyle>
            <a:lvl1pPr marL="0" indent="0">
              <a:buFont typeface="Arial" panose="020B0604020202020204" pitchFamily="34" charset="0"/>
              <a:buNone/>
              <a:defRPr sz="1800">
                <a:solidFill>
                  <a:schemeClr val="bg1"/>
                </a:solidFill>
              </a:defRPr>
            </a:lvl1pPr>
          </a:lstStyle>
          <a:p>
            <a:pPr lvl="0"/>
            <a:r>
              <a:rPr lang="ru-RU" sz="1600" dirty="0"/>
              <a:t>Имя Фамилия</a:t>
            </a:r>
          </a:p>
        </p:txBody>
      </p:sp>
      <p:sp>
        <p:nvSpPr>
          <p:cNvPr id="10" name="TextBox 9">
            <a:extLst>
              <a:ext uri="{FF2B5EF4-FFF2-40B4-BE49-F238E27FC236}">
                <a16:creationId xmlns:a16="http://schemas.microsoft.com/office/drawing/2014/main" id="{175B2D60-B868-4596-B525-8D54E3939679}"/>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1290731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Раздел презентации">
    <p:bg>
      <p:bgPr>
        <a:solidFill>
          <a:schemeClr val="tx2"/>
        </a:solidFill>
        <a:effectLst/>
      </p:bgPr>
    </p:bg>
    <p:spTree>
      <p:nvGrpSpPr>
        <p:cNvPr id="1" name=""/>
        <p:cNvGrpSpPr/>
        <p:nvPr/>
      </p:nvGrpSpPr>
      <p:grpSpPr>
        <a:xfrm>
          <a:off x="0" y="0"/>
          <a:ext cx="0" cy="0"/>
          <a:chOff x="0" y="0"/>
          <a:chExt cx="0" cy="0"/>
        </a:xfrm>
      </p:grpSpPr>
      <p:sp>
        <p:nvSpPr>
          <p:cNvPr id="3" name="Текст 2"/>
          <p:cNvSpPr>
            <a:spLocks noGrp="1"/>
          </p:cNvSpPr>
          <p:nvPr>
            <p:ph type="body" idx="1"/>
          </p:nvPr>
        </p:nvSpPr>
        <p:spPr>
          <a:xfrm>
            <a:off x="2671715" y="2647494"/>
            <a:ext cx="9189133" cy="332739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16" name="Заголовок 2"/>
          <p:cNvSpPr>
            <a:spLocks noGrp="1"/>
          </p:cNvSpPr>
          <p:nvPr>
            <p:ph type="title" hasCustomPrompt="1"/>
          </p:nvPr>
        </p:nvSpPr>
        <p:spPr>
          <a:xfrm>
            <a:off x="2640266" y="898072"/>
            <a:ext cx="9220583" cy="1724480"/>
          </a:xfrm>
        </p:spPr>
        <p:txBody>
          <a:bodyPr>
            <a:normAutofit/>
          </a:bodyPr>
          <a:lstStyle>
            <a:lvl1pPr>
              <a:lnSpc>
                <a:spcPts val="6600"/>
              </a:lnSpc>
              <a:defRPr sz="6600" b="0"/>
            </a:lvl1pPr>
          </a:lstStyle>
          <a:p>
            <a:r>
              <a:rPr lang="ru-RU" dirty="0"/>
              <a:t>Раздел</a:t>
            </a:r>
            <a:br>
              <a:rPr lang="ru-RU" dirty="0"/>
            </a:br>
            <a:r>
              <a:rPr lang="ru-RU" dirty="0"/>
              <a:t>презентации</a:t>
            </a:r>
          </a:p>
        </p:txBody>
      </p:sp>
      <p:sp>
        <p:nvSpPr>
          <p:cNvPr id="17" name="TextBox 16"/>
          <p:cNvSpPr txBox="1"/>
          <p:nvPr userDrawn="1"/>
        </p:nvSpPr>
        <p:spPr>
          <a:xfrm>
            <a:off x="333827" y="6172705"/>
            <a:ext cx="2355132" cy="338554"/>
          </a:xfrm>
          <a:prstGeom prst="rect">
            <a:avLst/>
          </a:prstGeom>
          <a:noFill/>
        </p:spPr>
        <p:txBody>
          <a:bodyPr wrap="none" rtlCol="0">
            <a:spAutoFit/>
          </a:bodyPr>
          <a:lstStyle/>
          <a:p>
            <a:pPr lvl="0"/>
            <a:r>
              <a:rPr lang="en-US" sz="1600" dirty="0"/>
              <a:t>Positive Technologies</a:t>
            </a:r>
            <a:endParaRPr lang="ru-RU" sz="1600" dirty="0"/>
          </a:p>
        </p:txBody>
      </p:sp>
      <p:pic>
        <p:nvPicPr>
          <p:cNvPr id="6" name="Рисунок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
        <p:nvSpPr>
          <p:cNvPr id="9" name="TextBox 8"/>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10195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Раздел презентации 2">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217F614F-BD90-45E2-805B-9AEEDEA58599}"/>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00"/>
          </a:p>
        </p:txBody>
      </p:sp>
      <p:pic>
        <p:nvPicPr>
          <p:cNvPr id="4" name="Рисунок 3">
            <a:extLst>
              <a:ext uri="{FF2B5EF4-FFF2-40B4-BE49-F238E27FC236}">
                <a16:creationId xmlns:a16="http://schemas.microsoft.com/office/drawing/2014/main" id="{673D4E3C-382C-480E-ABBB-5CA7FF95876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15748" y="1493450"/>
            <a:ext cx="10988351" cy="5224317"/>
          </a:xfrm>
          <a:prstGeom prst="rect">
            <a:avLst/>
          </a:prstGeom>
        </p:spPr>
      </p:pic>
      <p:sp>
        <p:nvSpPr>
          <p:cNvPr id="5" name="Текст 2">
            <a:extLst>
              <a:ext uri="{FF2B5EF4-FFF2-40B4-BE49-F238E27FC236}">
                <a16:creationId xmlns:a16="http://schemas.microsoft.com/office/drawing/2014/main" id="{3CD4F864-0605-440B-8433-54828F58B1D9}"/>
              </a:ext>
            </a:extLst>
          </p:cNvPr>
          <p:cNvSpPr>
            <a:spLocks noGrp="1"/>
          </p:cNvSpPr>
          <p:nvPr>
            <p:ph type="body" idx="1"/>
          </p:nvPr>
        </p:nvSpPr>
        <p:spPr>
          <a:xfrm>
            <a:off x="2671715" y="2647494"/>
            <a:ext cx="9189133" cy="332739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7" name="TextBox 6">
            <a:extLst>
              <a:ext uri="{FF2B5EF4-FFF2-40B4-BE49-F238E27FC236}">
                <a16:creationId xmlns:a16="http://schemas.microsoft.com/office/drawing/2014/main" id="{17A0EB4C-5C63-43D0-9808-C015EFD60A86}"/>
              </a:ext>
            </a:extLst>
          </p:cNvPr>
          <p:cNvSpPr txBox="1"/>
          <p:nvPr userDrawn="1"/>
        </p:nvSpPr>
        <p:spPr>
          <a:xfrm>
            <a:off x="333827"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a:extLst>
              <a:ext uri="{FF2B5EF4-FFF2-40B4-BE49-F238E27FC236}">
                <a16:creationId xmlns:a16="http://schemas.microsoft.com/office/drawing/2014/main" id="{263D1433-85E0-46FB-8763-62E0FF041802}"/>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
        <p:nvSpPr>
          <p:cNvPr id="11" name="Заголовок 2">
            <a:extLst>
              <a:ext uri="{FF2B5EF4-FFF2-40B4-BE49-F238E27FC236}">
                <a16:creationId xmlns:a16="http://schemas.microsoft.com/office/drawing/2014/main" id="{A16859D7-35EA-4BA7-BB22-7BA87DE0802B}"/>
              </a:ext>
            </a:extLst>
          </p:cNvPr>
          <p:cNvSpPr>
            <a:spLocks noGrp="1"/>
          </p:cNvSpPr>
          <p:nvPr>
            <p:ph type="title" hasCustomPrompt="1"/>
          </p:nvPr>
        </p:nvSpPr>
        <p:spPr>
          <a:xfrm>
            <a:off x="2640266" y="898072"/>
            <a:ext cx="9220583" cy="1724480"/>
          </a:xfrm>
        </p:spPr>
        <p:txBody>
          <a:bodyPr>
            <a:normAutofit/>
          </a:bodyPr>
          <a:lstStyle>
            <a:lvl1pPr>
              <a:lnSpc>
                <a:spcPts val="6600"/>
              </a:lnSpc>
              <a:defRPr sz="6600" b="0"/>
            </a:lvl1pPr>
          </a:lstStyle>
          <a:p>
            <a:r>
              <a:rPr lang="ru-RU" dirty="0"/>
              <a:t>Раздел</a:t>
            </a:r>
            <a:br>
              <a:rPr lang="ru-RU" dirty="0"/>
            </a:br>
            <a:r>
              <a:rPr lang="ru-RU" dirty="0"/>
              <a:t>презентации</a:t>
            </a:r>
          </a:p>
        </p:txBody>
      </p:sp>
    </p:spTree>
    <p:extLst>
      <p:ext uri="{BB962C8B-B14F-4D97-AF65-F5344CB8AC3E}">
        <p14:creationId xmlns:p14="http://schemas.microsoft.com/office/powerpoint/2010/main" val="3617613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9" name="Номер слайда 8"/>
          <p:cNvSpPr>
            <a:spLocks noGrp="1"/>
          </p:cNvSpPr>
          <p:nvPr>
            <p:ph type="sldNum" sz="quarter" idx="12"/>
          </p:nvPr>
        </p:nvSpPr>
        <p:spPr/>
        <p:txBody>
          <a:bodyPr/>
          <a:lstStyle/>
          <a:p>
            <a:fld id="{3B5CA0C3-2E3F-4C16-8F43-1643E3AA67E7}" type="slidenum">
              <a:rPr lang="ru-RU" smtClean="0"/>
              <a:t>‹#›</a:t>
            </a:fld>
            <a:endParaRPr lang="ru-RU" dirty="0"/>
          </a:p>
        </p:txBody>
      </p:sp>
      <p:sp>
        <p:nvSpPr>
          <p:cNvPr id="10"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3" name="Рисунок 1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4" name="Заголовок 1"/>
          <p:cNvSpPr>
            <a:spLocks noGrp="1"/>
          </p:cNvSpPr>
          <p:nvPr>
            <p:ph type="title"/>
          </p:nvPr>
        </p:nvSpPr>
        <p:spPr>
          <a:xfrm>
            <a:off x="2681832"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5" name="Текст 3"/>
          <p:cNvSpPr>
            <a:spLocks noGrp="1"/>
          </p:cNvSpPr>
          <p:nvPr>
            <p:ph type="body" sz="half" idx="14"/>
          </p:nvPr>
        </p:nvSpPr>
        <p:spPr>
          <a:xfrm>
            <a:off x="2682942" y="2605536"/>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6" name="Текст 3"/>
          <p:cNvSpPr>
            <a:spLocks noGrp="1"/>
          </p:cNvSpPr>
          <p:nvPr>
            <p:ph type="body" sz="half" idx="16" hasCustomPrompt="1"/>
          </p:nvPr>
        </p:nvSpPr>
        <p:spPr>
          <a:xfrm>
            <a:off x="2681831" y="2111390"/>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17" name="Текст 3"/>
          <p:cNvSpPr>
            <a:spLocks noGrp="1"/>
          </p:cNvSpPr>
          <p:nvPr>
            <p:ph type="body" sz="half" idx="17"/>
          </p:nvPr>
        </p:nvSpPr>
        <p:spPr>
          <a:xfrm>
            <a:off x="5022917" y="2603267"/>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8" name="Текст 3"/>
          <p:cNvSpPr>
            <a:spLocks noGrp="1"/>
          </p:cNvSpPr>
          <p:nvPr>
            <p:ph type="body" sz="half" idx="18" hasCustomPrompt="1"/>
          </p:nvPr>
        </p:nvSpPr>
        <p:spPr>
          <a:xfrm>
            <a:off x="5021807" y="2109121"/>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19" name="Текст 3"/>
          <p:cNvSpPr>
            <a:spLocks noGrp="1"/>
          </p:cNvSpPr>
          <p:nvPr>
            <p:ph type="body" sz="half" idx="19"/>
          </p:nvPr>
        </p:nvSpPr>
        <p:spPr>
          <a:xfrm>
            <a:off x="7362891" y="2603267"/>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0" name="Текст 3"/>
          <p:cNvSpPr>
            <a:spLocks noGrp="1"/>
          </p:cNvSpPr>
          <p:nvPr>
            <p:ph type="body" sz="half" idx="20" hasCustomPrompt="1"/>
          </p:nvPr>
        </p:nvSpPr>
        <p:spPr>
          <a:xfrm>
            <a:off x="7361782" y="2109121"/>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1" name="Текст 3"/>
          <p:cNvSpPr>
            <a:spLocks noGrp="1"/>
          </p:cNvSpPr>
          <p:nvPr>
            <p:ph type="body" sz="half" idx="21"/>
          </p:nvPr>
        </p:nvSpPr>
        <p:spPr>
          <a:xfrm>
            <a:off x="2681833" y="4639199"/>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2" name="Текст 3"/>
          <p:cNvSpPr>
            <a:spLocks noGrp="1"/>
          </p:cNvSpPr>
          <p:nvPr>
            <p:ph type="body" sz="half" idx="22" hasCustomPrompt="1"/>
          </p:nvPr>
        </p:nvSpPr>
        <p:spPr>
          <a:xfrm>
            <a:off x="2680724" y="4145053"/>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3" name="Текст 3"/>
          <p:cNvSpPr>
            <a:spLocks noGrp="1"/>
          </p:cNvSpPr>
          <p:nvPr>
            <p:ph type="body" sz="half" idx="23"/>
          </p:nvPr>
        </p:nvSpPr>
        <p:spPr>
          <a:xfrm>
            <a:off x="5021807" y="4636930"/>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4" name="Текст 3"/>
          <p:cNvSpPr>
            <a:spLocks noGrp="1"/>
          </p:cNvSpPr>
          <p:nvPr>
            <p:ph type="body" sz="half" idx="24" hasCustomPrompt="1"/>
          </p:nvPr>
        </p:nvSpPr>
        <p:spPr>
          <a:xfrm>
            <a:off x="5020698" y="4142784"/>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5" name="Текст 3"/>
          <p:cNvSpPr>
            <a:spLocks noGrp="1"/>
          </p:cNvSpPr>
          <p:nvPr>
            <p:ph type="body" sz="half" idx="25"/>
          </p:nvPr>
        </p:nvSpPr>
        <p:spPr>
          <a:xfrm>
            <a:off x="7361783" y="4636930"/>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6" name="Текст 3"/>
          <p:cNvSpPr>
            <a:spLocks noGrp="1"/>
          </p:cNvSpPr>
          <p:nvPr>
            <p:ph type="body" sz="half" idx="26" hasCustomPrompt="1"/>
          </p:nvPr>
        </p:nvSpPr>
        <p:spPr>
          <a:xfrm>
            <a:off x="7360674" y="4142784"/>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7" name="TextBox 26"/>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9" name="TextBox 28"/>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2561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5" name="Номер слайда 4"/>
          <p:cNvSpPr>
            <a:spLocks noGrp="1"/>
          </p:cNvSpPr>
          <p:nvPr>
            <p:ph type="sldNum" sz="quarter" idx="12"/>
          </p:nvPr>
        </p:nvSpPr>
        <p:spPr/>
        <p:txBody>
          <a:bodyPr/>
          <a:lstStyle/>
          <a:p>
            <a:fld id="{3B5CA0C3-2E3F-4C16-8F43-1643E3AA67E7}" type="slidenum">
              <a:rPr lang="ru-RU" smtClean="0"/>
              <a:t>‹#›</a:t>
            </a:fld>
            <a:endParaRPr lang="ru-RU"/>
          </a:p>
        </p:txBody>
      </p:sp>
      <p:sp>
        <p:nvSpPr>
          <p:cNvPr id="6"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7" name="Рисунок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8" name="Заголовок 1"/>
          <p:cNvSpPr>
            <a:spLocks noGrp="1"/>
          </p:cNvSpPr>
          <p:nvPr>
            <p:ph type="title"/>
          </p:nvPr>
        </p:nvSpPr>
        <p:spPr>
          <a:xfrm>
            <a:off x="2681829"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0" name="TextBox 9"/>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3" name="TextBox 12"/>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4220109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42706" y="441325"/>
            <a:ext cx="10824249" cy="1325563"/>
          </a:xfrm>
          <a:prstGeom prst="rect">
            <a:avLst/>
          </a:prstGeom>
        </p:spPr>
        <p:txBody>
          <a:bodyPr vert="horz" lIns="91440" tIns="45720" rIns="91440" bIns="45720" rtlCol="0" anchor="t">
            <a:normAutofit/>
          </a:bodyPr>
          <a:lstStyle/>
          <a:p>
            <a:r>
              <a:rPr lang="ru-RU" dirty="0"/>
              <a:t>Образец заголовка</a:t>
            </a:r>
          </a:p>
        </p:txBody>
      </p:sp>
      <p:sp>
        <p:nvSpPr>
          <p:cNvPr id="3" name="Текст 2"/>
          <p:cNvSpPr>
            <a:spLocks noGrp="1"/>
          </p:cNvSpPr>
          <p:nvPr>
            <p:ph type="body" idx="1"/>
          </p:nvPr>
        </p:nvSpPr>
        <p:spPr>
          <a:xfrm>
            <a:off x="342706" y="1901828"/>
            <a:ext cx="10824249" cy="4048125"/>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p:cNvSpPr>
            <a:spLocks noGrp="1"/>
          </p:cNvSpPr>
          <p:nvPr>
            <p:ph type="sldNum" sz="quarter" idx="4"/>
          </p:nvPr>
        </p:nvSpPr>
        <p:spPr>
          <a:xfrm>
            <a:off x="9804400" y="6180989"/>
            <a:ext cx="2044896" cy="365125"/>
          </a:xfrm>
          <a:prstGeom prst="rect">
            <a:avLst/>
          </a:prstGeom>
        </p:spPr>
        <p:txBody>
          <a:bodyPr vert="horz" lIns="91440" tIns="45720" rIns="91440" bIns="45720" rtlCol="0" anchor="ctr"/>
          <a:lstStyle>
            <a:lvl1pPr algn="r">
              <a:defRPr sz="1200">
                <a:solidFill>
                  <a:schemeClr val="tx1"/>
                </a:solidFill>
              </a:defRPr>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206022157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5" r:id="rId4"/>
    <p:sldLayoutId id="2147483676" r:id="rId5"/>
    <p:sldLayoutId id="2147483668" r:id="rId6"/>
    <p:sldLayoutId id="2147483672" r:id="rId7"/>
    <p:sldLayoutId id="2147483653" r:id="rId8"/>
    <p:sldLayoutId id="2147483654" r:id="rId9"/>
    <p:sldLayoutId id="2147483655" r:id="rId10"/>
    <p:sldLayoutId id="2147483656" r:id="rId11"/>
    <p:sldLayoutId id="2147483664" r:id="rId12"/>
    <p:sldLayoutId id="2147483657" r:id="rId13"/>
    <p:sldLayoutId id="2147483660" r:id="rId14"/>
    <p:sldLayoutId id="2147483658" r:id="rId15"/>
    <p:sldLayoutId id="2147483674" r:id="rId16"/>
    <p:sldLayoutId id="2147483673" r:id="rId17"/>
    <p:sldLayoutId id="2147483678" r:id="rId18"/>
    <p:sldLayoutId id="2147483667" r:id="rId19"/>
    <p:sldLayoutId id="2147483661" r:id="rId20"/>
    <p:sldLayoutId id="2147483662" r:id="rId21"/>
    <p:sldLayoutId id="2147483663" r:id="rId22"/>
    <p:sldLayoutId id="2147483659" r:id="rId23"/>
    <p:sldLayoutId id="2147483666" r:id="rId24"/>
    <p:sldLayoutId id="2147483677" r:id="rId25"/>
    <p:sldLayoutId id="2147483679" r:id="rId26"/>
  </p:sldLayoutIdLst>
  <p:hf hdr="0" ftr="0" dt="0"/>
  <p:txStyles>
    <p:title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p:titleStyle>
    <p:body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8"/>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9" userDrawn="1">
          <p15:clr>
            <a:srgbClr val="F26B43"/>
          </p15:clr>
        </p15:guide>
        <p15:guide id="2" pos="3228" userDrawn="1">
          <p15:clr>
            <a:srgbClr val="F26B43"/>
          </p15:clr>
        </p15:guide>
        <p15:guide id="3" pos="4452" userDrawn="1">
          <p15:clr>
            <a:srgbClr val="F26B43"/>
          </p15:clr>
        </p15:guide>
        <p15:guide id="4" pos="2978" userDrawn="1">
          <p15:clr>
            <a:srgbClr val="F26B43"/>
          </p15:clr>
        </p15:guide>
        <p15:guide id="5" pos="1753" userDrawn="1">
          <p15:clr>
            <a:srgbClr val="F26B43"/>
          </p15:clr>
        </p15:guide>
        <p15:guide id="6" pos="1504" userDrawn="1">
          <p15:clr>
            <a:srgbClr val="F26B43"/>
          </p15:clr>
        </p15:guide>
        <p15:guide id="7" pos="7401" userDrawn="1">
          <p15:clr>
            <a:srgbClr val="F26B43"/>
          </p15:clr>
        </p15:guide>
        <p15:guide id="8" pos="6176" userDrawn="1">
          <p15:clr>
            <a:srgbClr val="F26B43"/>
          </p15:clr>
        </p15:guide>
        <p15:guide id="9" pos="5927" userDrawn="1">
          <p15:clr>
            <a:srgbClr val="F26B43"/>
          </p15:clr>
        </p15:guide>
        <p15:guide id="10" pos="4702" userDrawn="1">
          <p15:clr>
            <a:srgbClr val="F26B43"/>
          </p15:clr>
        </p15:guide>
        <p15:guide id="11" orient="horz" pos="1003" userDrawn="1">
          <p15:clr>
            <a:srgbClr val="F26B43"/>
          </p15:clr>
        </p15:guide>
        <p15:guide id="12" orient="horz" pos="3748" userDrawn="1">
          <p15:clr>
            <a:srgbClr val="F26B43"/>
          </p15:clr>
        </p15:guide>
        <p15:guide id="13" orient="horz" pos="278" userDrawn="1">
          <p15:clr>
            <a:srgbClr val="F26B43"/>
          </p15:clr>
        </p15:guide>
        <p15:guide id="14"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38036" y="351064"/>
            <a:ext cx="7164200" cy="5598885"/>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Модель </a:t>
            </a:r>
            <a:r>
              <a:rPr lang="en-US" sz="4000" b="1" dirty="0">
                <a:effectLst>
                  <a:outerShdw blurRad="38100" dist="38100" dir="2700000" algn="tl">
                    <a:srgbClr val="000000">
                      <a:alpha val="43137"/>
                    </a:srgbClr>
                  </a:outerShdw>
                </a:effectLst>
                <a:latin typeface="TT Hoves DemiBold" panose="02000503030000020004" pitchFamily="2" charset="-52"/>
              </a:rPr>
              <a:t>OSI.</a:t>
            </a:r>
            <a:br>
              <a:rPr lang="ru-RU" sz="4000" b="1" dirty="0">
                <a:effectLst>
                  <a:outerShdw blurRad="38100" dist="38100" dir="2700000" algn="tl">
                    <a:srgbClr val="000000">
                      <a:alpha val="43137"/>
                    </a:srgbClr>
                  </a:outerShdw>
                </a:effectLst>
                <a:latin typeface="TT Hoves DemiBold" panose="02000503030000020004" pitchFamily="2" charset="-52"/>
              </a:rPr>
            </a:br>
            <a:r>
              <a:rPr lang="ru-RU" sz="4000" b="1" dirty="0">
                <a:effectLst>
                  <a:outerShdw blurRad="38100" dist="38100" dir="2700000" algn="tl">
                    <a:srgbClr val="000000">
                      <a:alpha val="43137"/>
                    </a:srgbClr>
                  </a:outerShdw>
                </a:effectLst>
                <a:latin typeface="TT Hoves DemiBold" panose="02000503030000020004" pitchFamily="2" charset="-52"/>
              </a:rPr>
              <a:t>Сетевой уровень – </a:t>
            </a:r>
            <a:r>
              <a:rPr lang="en-US" sz="4000" b="1" dirty="0">
                <a:effectLst>
                  <a:outerShdw blurRad="38100" dist="38100" dir="2700000" algn="tl">
                    <a:srgbClr val="000000">
                      <a:alpha val="43137"/>
                    </a:srgbClr>
                  </a:outerShdw>
                </a:effectLst>
                <a:latin typeface="TT Hoves DemiBold" panose="02000503030000020004" pitchFamily="2" charset="-52"/>
              </a:rPr>
              <a:t>L</a:t>
            </a:r>
            <a:r>
              <a:rPr lang="ru-RU" sz="4000" b="1" dirty="0">
                <a:effectLst>
                  <a:outerShdw blurRad="38100" dist="38100" dir="2700000" algn="tl">
                    <a:srgbClr val="000000">
                      <a:alpha val="43137"/>
                    </a:srgbClr>
                  </a:outerShdw>
                </a:effectLst>
                <a:latin typeface="TT Hoves DemiBold" panose="02000503030000020004" pitchFamily="2" charset="-52"/>
              </a:rPr>
              <a:t>3</a:t>
            </a:r>
          </a:p>
        </p:txBody>
      </p:sp>
    </p:spTree>
    <p:extLst>
      <p:ext uri="{BB962C8B-B14F-4D97-AF65-F5344CB8AC3E}">
        <p14:creationId xmlns:p14="http://schemas.microsoft.com/office/powerpoint/2010/main" val="3667516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pPr/>
              <a:t>10</a:t>
            </a:fld>
            <a:endParaRPr lang="ru-RU"/>
          </a:p>
        </p:txBody>
      </p:sp>
      <p:sp>
        <p:nvSpPr>
          <p:cNvPr id="8" name="Заголовок 7"/>
          <p:cNvSpPr>
            <a:spLocks noGrp="1"/>
          </p:cNvSpPr>
          <p:nvPr>
            <p:ph type="title"/>
          </p:nvPr>
        </p:nvSpPr>
        <p:spPr>
          <a:xfrm>
            <a:off x="2681829" y="1071840"/>
            <a:ext cx="8123331"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Принцип работы трассировки</a:t>
            </a:r>
          </a:p>
        </p:txBody>
      </p:sp>
      <p:sp>
        <p:nvSpPr>
          <p:cNvPr id="11" name="Текст 8"/>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Сетевой  уровень – </a:t>
            </a:r>
            <a:r>
              <a:rPr lang="en-US" dirty="0">
                <a:latin typeface="TT Hoves"/>
              </a:rPr>
              <a:t>L3</a:t>
            </a:r>
            <a:endParaRPr lang="ru-RU" dirty="0">
              <a:latin typeface="TT Hoves"/>
            </a:endParaRPr>
          </a:p>
        </p:txBody>
      </p:sp>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6982" y="1927860"/>
            <a:ext cx="7345680" cy="4160520"/>
          </a:xfrm>
          <a:prstGeom prst="rect">
            <a:avLst/>
          </a:prstGeom>
        </p:spPr>
      </p:pic>
    </p:spTree>
    <p:extLst>
      <p:ext uri="{BB962C8B-B14F-4D97-AF65-F5344CB8AC3E}">
        <p14:creationId xmlns:p14="http://schemas.microsoft.com/office/powerpoint/2010/main" val="3969562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a:xfrm>
            <a:off x="1893506" y="1447800"/>
            <a:ext cx="9220583" cy="1891032"/>
          </a:xfrm>
        </p:spPr>
        <p:txBody>
          <a:bodyPr>
            <a:normAutofit/>
          </a:bodyPr>
          <a:lstStyle/>
          <a:p>
            <a:r>
              <a:rPr lang="ru-RU" b="1" dirty="0">
                <a:effectLst>
                  <a:outerShdw blurRad="38100" dist="38100" dir="2700000" algn="tl">
                    <a:srgbClr val="000000">
                      <a:alpha val="43137"/>
                    </a:srgbClr>
                  </a:outerShdw>
                </a:effectLst>
                <a:latin typeface="TT Hoves DemiBold" panose="02000503030000020004" pitchFamily="2" charset="-52"/>
              </a:rPr>
              <a:t>Основы статической маршрутизации</a:t>
            </a:r>
          </a:p>
        </p:txBody>
      </p:sp>
      <p:sp>
        <p:nvSpPr>
          <p:cNvPr id="7" name="Номер слайда 6"/>
          <p:cNvSpPr>
            <a:spLocks noGrp="1"/>
          </p:cNvSpPr>
          <p:nvPr>
            <p:ph type="sldNum" sz="quarter" idx="4294967295"/>
          </p:nvPr>
        </p:nvSpPr>
        <p:spPr>
          <a:xfrm>
            <a:off x="10147300" y="6181725"/>
            <a:ext cx="2044700" cy="365125"/>
          </a:xfrm>
        </p:spPr>
        <p:txBody>
          <a:bodyPr/>
          <a:lstStyle/>
          <a:p>
            <a:fld id="{3B5CA0C3-2E3F-4C16-8F43-1643E3AA67E7}" type="slidenum">
              <a:rPr lang="ru-RU" smtClean="0"/>
              <a:pPr/>
              <a:t>11</a:t>
            </a:fld>
            <a:endParaRPr lang="ru-RU"/>
          </a:p>
        </p:txBody>
      </p:sp>
    </p:spTree>
    <p:extLst>
      <p:ext uri="{BB962C8B-B14F-4D97-AF65-F5344CB8AC3E}">
        <p14:creationId xmlns:p14="http://schemas.microsoft.com/office/powerpoint/2010/main" val="317900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Текст 9"/>
          <p:cNvSpPr>
            <a:spLocks noGrp="1"/>
          </p:cNvSpPr>
          <p:nvPr>
            <p:ph type="body" sz="half" idx="2"/>
          </p:nvPr>
        </p:nvSpPr>
        <p:spPr>
          <a:xfrm>
            <a:off x="1164729" y="2972025"/>
            <a:ext cx="4626471" cy="2276886"/>
          </a:xfrm>
        </p:spPr>
        <p:txBody>
          <a:bodyPr>
            <a:normAutofit/>
          </a:bodyPr>
          <a:lstStyle/>
          <a:p>
            <a:pPr marL="0" indent="0" algn="just">
              <a:buNone/>
            </a:pPr>
            <a:r>
              <a:rPr lang="ru-RU" sz="2000" b="1" dirty="0">
                <a:latin typeface="TT Hoves"/>
                <a:cs typeface="Arial" panose="020B0604020202020204" pitchFamily="34" charset="0"/>
              </a:rPr>
              <a:t>Статическая маршрутизация</a:t>
            </a:r>
            <a:r>
              <a:rPr lang="ru-RU" sz="2000" dirty="0">
                <a:latin typeface="TT Hoves"/>
                <a:cs typeface="Arial" panose="020B0604020202020204" pitchFamily="34" charset="0"/>
              </a:rPr>
              <a:t> — вид маршрутизации, при котором маршруты вручную указываются администратором при настройке маршрутизатора</a:t>
            </a:r>
          </a:p>
        </p:txBody>
      </p:sp>
      <p:sp>
        <p:nvSpPr>
          <p:cNvPr id="3" name="Заголовок 2"/>
          <p:cNvSpPr>
            <a:spLocks noGrp="1"/>
          </p:cNvSpPr>
          <p:nvPr>
            <p:ph type="title"/>
          </p:nvPr>
        </p:nvSpPr>
        <p:spPr>
          <a:xfrm>
            <a:off x="1752192" y="1056600"/>
            <a:ext cx="9510168" cy="1097927"/>
          </a:xfrm>
        </p:spPr>
        <p:txBody>
          <a:bodyPr>
            <a:normAutofit fontScale="90000"/>
          </a:bodyPr>
          <a:lstStyle/>
          <a:p>
            <a:r>
              <a:rPr lang="ru-RU" b="1" dirty="0">
                <a:effectLst>
                  <a:outerShdw blurRad="38100" dist="38100" dir="2700000" algn="tl">
                    <a:srgbClr val="000000">
                      <a:alpha val="43137"/>
                    </a:srgbClr>
                  </a:outerShdw>
                </a:effectLst>
                <a:latin typeface="TT Hoves DemiBold" panose="02000503030000020004" pitchFamily="2" charset="-52"/>
              </a:rPr>
              <a:t>Основы статической маршрутизации</a:t>
            </a:r>
            <a:br>
              <a:rPr lang="ru-RU" dirty="0"/>
            </a:br>
            <a:endParaRPr lang="ru-RU" dirty="0"/>
          </a:p>
        </p:txBody>
      </p:sp>
      <p:sp>
        <p:nvSpPr>
          <p:cNvPr id="7" name="Номер слайда 6"/>
          <p:cNvSpPr>
            <a:spLocks noGrp="1"/>
          </p:cNvSpPr>
          <p:nvPr>
            <p:ph type="sldNum" sz="quarter" idx="12"/>
          </p:nvPr>
        </p:nvSpPr>
        <p:spPr/>
        <p:txBody>
          <a:bodyPr/>
          <a:lstStyle/>
          <a:p>
            <a:fld id="{3B5CA0C3-2E3F-4C16-8F43-1643E3AA67E7}" type="slidenum">
              <a:rPr lang="ru-RU" smtClean="0"/>
              <a:pPr/>
              <a:t>12</a:t>
            </a:fld>
            <a:endParaRPr lang="ru-RU"/>
          </a:p>
        </p:txBody>
      </p:sp>
      <p:sp>
        <p:nvSpPr>
          <p:cNvPr id="16" name="Текст 8"/>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Сетевой  уровень – </a:t>
            </a:r>
            <a:r>
              <a:rPr lang="en-US" dirty="0">
                <a:latin typeface="TT Hoves"/>
              </a:rPr>
              <a:t>L3</a:t>
            </a:r>
            <a:endParaRPr lang="ru-RU" dirty="0">
              <a:latin typeface="TT Hoves"/>
            </a:endParaRPr>
          </a:p>
        </p:txBody>
      </p:sp>
      <p:pic>
        <p:nvPicPr>
          <p:cNvPr id="4099" name="Picture 3"/>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l="2505" r="2505"/>
          <a:stretch>
            <a:fillRect/>
          </a:stretch>
        </p:blipFill>
        <p:spPr bwMode="auto">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1447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13</a:t>
            </a:fld>
            <a:endParaRPr lang="ru-RU"/>
          </a:p>
        </p:txBody>
      </p:sp>
      <p:sp>
        <p:nvSpPr>
          <p:cNvPr id="3" name="Прямоугольник 2"/>
          <p:cNvSpPr/>
          <p:nvPr/>
        </p:nvSpPr>
        <p:spPr>
          <a:xfrm>
            <a:off x="5785891" y="2823101"/>
            <a:ext cx="5312139" cy="2862322"/>
          </a:xfrm>
          <a:prstGeom prst="rect">
            <a:avLst/>
          </a:prstGeom>
        </p:spPr>
        <p:txBody>
          <a:bodyPr wrap="square">
            <a:spAutoFit/>
          </a:bodyPr>
          <a:lstStyle/>
          <a:p>
            <a:pPr algn="just"/>
            <a:r>
              <a:rPr lang="ru-RU" sz="2000" b="1" dirty="0">
                <a:latin typeface="TT Hoves"/>
                <a:cs typeface="Arial" panose="020B0604020202020204" pitchFamily="34" charset="0"/>
              </a:rPr>
              <a:t>Стандартный статический маршрут – </a:t>
            </a:r>
            <a:r>
              <a:rPr lang="ru-RU" sz="2000" dirty="0">
                <a:latin typeface="TT Hoves"/>
                <a:cs typeface="Arial" panose="020B0604020202020204" pitchFamily="34" charset="0"/>
              </a:rPr>
              <a:t>настроенный вручную маршрут, который перенаправляет трафик в определённую сеть</a:t>
            </a:r>
          </a:p>
          <a:p>
            <a:pPr algn="just"/>
            <a:r>
              <a:rPr lang="ru-RU" sz="2000" b="1" dirty="0">
                <a:latin typeface="TT Hoves"/>
                <a:cs typeface="Arial" panose="020B0604020202020204" pitchFamily="34" charset="0"/>
              </a:rPr>
              <a:t>Шлюз по умолчанию </a:t>
            </a:r>
            <a:r>
              <a:rPr lang="ru-RU" sz="2000" dirty="0">
                <a:latin typeface="TT Hoves"/>
                <a:cs typeface="Arial" panose="020B0604020202020204" pitchFamily="34" charset="0"/>
              </a:rPr>
              <a:t>—</a:t>
            </a:r>
            <a:r>
              <a:rPr lang="en-US" sz="2000" dirty="0">
                <a:latin typeface="TT Hoves"/>
                <a:cs typeface="Arial" panose="020B0604020202020204" pitchFamily="34" charset="0"/>
              </a:rPr>
              <a:t> </a:t>
            </a:r>
            <a:r>
              <a:rPr lang="ru-RU" sz="2000" dirty="0">
                <a:latin typeface="TT Hoves"/>
                <a:cs typeface="Arial" panose="020B0604020202020204" pitchFamily="34" charset="0"/>
              </a:rPr>
              <a:t>сетевой шлюз на который пакет отправляется в том случае, если маршрут к сети назначения пакета не известен (не задан явным образом в таблице маршрутизации хоста)</a:t>
            </a:r>
            <a:endParaRPr lang="ru-RU" sz="2000" b="1" dirty="0">
              <a:latin typeface="TT Hoves"/>
            </a:endParaRPr>
          </a:p>
        </p:txBody>
      </p:sp>
      <p:sp>
        <p:nvSpPr>
          <p:cNvPr id="6" name="Прямоугольник 5"/>
          <p:cNvSpPr/>
          <p:nvPr/>
        </p:nvSpPr>
        <p:spPr>
          <a:xfrm>
            <a:off x="4953000" y="939302"/>
            <a:ext cx="6977922" cy="1323439"/>
          </a:xfrm>
          <a:prstGeom prst="rect">
            <a:avLst/>
          </a:prstGeom>
        </p:spPr>
        <p:txBody>
          <a:bodyPr wrap="square">
            <a:spAutoFit/>
          </a:bodyPr>
          <a:lstStyle/>
          <a:p>
            <a:pPr algn="ctr"/>
            <a:r>
              <a:rPr lang="ru-RU" sz="4000" b="1" dirty="0">
                <a:effectLst>
                  <a:outerShdw blurRad="38100" dist="38100" dir="2700000" algn="tl">
                    <a:srgbClr val="000000">
                      <a:alpha val="43137"/>
                    </a:srgbClr>
                  </a:outerShdw>
                </a:effectLst>
                <a:latin typeface="TT Hoves DemiBold" panose="02000503030000020004" pitchFamily="2" charset="-52"/>
              </a:rPr>
              <a:t>Типы статических маршрутов</a:t>
            </a:r>
          </a:p>
        </p:txBody>
      </p:sp>
      <p:sp>
        <p:nvSpPr>
          <p:cNvPr id="10" name="Текст 8"/>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Сетевой  уровень – </a:t>
            </a:r>
            <a:r>
              <a:rPr lang="en-US" dirty="0">
                <a:latin typeface="TT Hoves"/>
              </a:rPr>
              <a:t>L3</a:t>
            </a:r>
            <a:endParaRPr lang="ru-RU" dirty="0">
              <a:latin typeface="TT Hoves"/>
            </a:endParaRPr>
          </a:p>
        </p:txBody>
      </p:sp>
    </p:spTree>
    <p:extLst>
      <p:ext uri="{BB962C8B-B14F-4D97-AF65-F5344CB8AC3E}">
        <p14:creationId xmlns:p14="http://schemas.microsoft.com/office/powerpoint/2010/main" val="472375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pPr/>
              <a:t>14</a:t>
            </a:fld>
            <a:endParaRPr lang="ru-RU"/>
          </a:p>
        </p:txBody>
      </p:sp>
      <p:sp>
        <p:nvSpPr>
          <p:cNvPr id="2" name="Текст 1"/>
          <p:cNvSpPr>
            <a:spLocks noGrp="1"/>
          </p:cNvSpPr>
          <p:nvPr>
            <p:ph type="body" sz="half" idx="2"/>
          </p:nvPr>
        </p:nvSpPr>
        <p:spPr>
          <a:xfrm>
            <a:off x="1920241" y="2139283"/>
            <a:ext cx="8945880" cy="3469037"/>
          </a:xfrm>
        </p:spPr>
        <p:txBody>
          <a:bodyPr>
            <a:noAutofit/>
          </a:bodyPr>
          <a:lstStyle/>
          <a:p>
            <a:pPr marL="0" indent="0">
              <a:lnSpc>
                <a:spcPct val="200000"/>
              </a:lnSpc>
              <a:buNone/>
            </a:pPr>
            <a:r>
              <a:rPr lang="en-US" sz="2000" i="1" dirty="0">
                <a:latin typeface="TT Hoves"/>
              </a:rPr>
              <a:t>Router(</a:t>
            </a:r>
            <a:r>
              <a:rPr lang="en-US" sz="2000" i="1" dirty="0" err="1">
                <a:latin typeface="TT Hoves"/>
              </a:rPr>
              <a:t>config</a:t>
            </a:r>
            <a:r>
              <a:rPr lang="en-US" sz="2000" i="1" dirty="0">
                <a:latin typeface="TT Hoves"/>
              </a:rPr>
              <a:t>)#</a:t>
            </a:r>
            <a:r>
              <a:rPr lang="en-US" sz="2000" i="1" dirty="0" err="1">
                <a:latin typeface="TT Hoves"/>
              </a:rPr>
              <a:t>ip</a:t>
            </a:r>
            <a:r>
              <a:rPr lang="en-US" sz="2000" i="1" dirty="0">
                <a:latin typeface="TT Hoves"/>
              </a:rPr>
              <a:t> route &lt;destination-network&gt; &lt;mask&gt; &lt;next-hop&gt;</a:t>
            </a:r>
            <a:endParaRPr lang="ru-RU" sz="2000" i="1" dirty="0">
              <a:latin typeface="TT Hoves"/>
            </a:endParaRPr>
          </a:p>
          <a:p>
            <a:pPr>
              <a:lnSpc>
                <a:spcPct val="150000"/>
              </a:lnSpc>
              <a:buFont typeface="Wingdings" panose="05000000000000000000" pitchFamily="2" charset="2"/>
              <a:buChar char="v"/>
            </a:pPr>
            <a:r>
              <a:rPr lang="ru-RU" sz="2000" dirty="0">
                <a:latin typeface="TT Hoves"/>
              </a:rPr>
              <a:t> </a:t>
            </a:r>
            <a:r>
              <a:rPr lang="ru-RU" sz="2000" dirty="0" err="1">
                <a:latin typeface="TT Hoves"/>
              </a:rPr>
              <a:t>destination-network</a:t>
            </a:r>
            <a:r>
              <a:rPr lang="ru-RU" sz="2000" dirty="0">
                <a:latin typeface="TT Hoves"/>
              </a:rPr>
              <a:t> - IP-адрес, до которого прописывается маршрут</a:t>
            </a:r>
          </a:p>
          <a:p>
            <a:pPr>
              <a:lnSpc>
                <a:spcPct val="150000"/>
              </a:lnSpc>
              <a:buFont typeface="Wingdings" panose="05000000000000000000" pitchFamily="2" charset="2"/>
              <a:buChar char="v"/>
            </a:pPr>
            <a:r>
              <a:rPr lang="ru-RU" sz="2000" dirty="0">
                <a:latin typeface="TT Hoves"/>
              </a:rPr>
              <a:t> </a:t>
            </a:r>
            <a:r>
              <a:rPr lang="ru-RU" sz="2000" dirty="0" err="1">
                <a:latin typeface="TT Hoves"/>
              </a:rPr>
              <a:t>mask</a:t>
            </a:r>
            <a:r>
              <a:rPr lang="ru-RU" sz="2000" dirty="0">
                <a:latin typeface="TT Hoves"/>
              </a:rPr>
              <a:t> - маска хоста или подсети, до которой прописывается маршрут</a:t>
            </a:r>
          </a:p>
          <a:p>
            <a:pPr>
              <a:lnSpc>
                <a:spcPct val="150000"/>
              </a:lnSpc>
              <a:buFont typeface="Wingdings" panose="05000000000000000000" pitchFamily="2" charset="2"/>
              <a:buChar char="v"/>
            </a:pPr>
            <a:r>
              <a:rPr lang="ru-RU" sz="2000" dirty="0">
                <a:latin typeface="TT Hoves"/>
              </a:rPr>
              <a:t> </a:t>
            </a:r>
            <a:r>
              <a:rPr lang="ru-RU" sz="2000" dirty="0" err="1">
                <a:latin typeface="TT Hoves"/>
              </a:rPr>
              <a:t>next-hop</a:t>
            </a:r>
            <a:r>
              <a:rPr lang="ru-RU" sz="2000" dirty="0">
                <a:latin typeface="TT Hoves"/>
              </a:rPr>
              <a:t> - IP-адрес шлюза, через который прописывается маршрут</a:t>
            </a:r>
          </a:p>
          <a:p>
            <a:pPr marL="0" indent="0">
              <a:buNone/>
            </a:pPr>
            <a:endParaRPr lang="ru-RU" sz="2000" dirty="0">
              <a:latin typeface="TT Hoves"/>
            </a:endParaRPr>
          </a:p>
        </p:txBody>
      </p:sp>
      <p:sp>
        <p:nvSpPr>
          <p:cNvPr id="4" name="Заголовок 3"/>
          <p:cNvSpPr>
            <a:spLocks noGrp="1"/>
          </p:cNvSpPr>
          <p:nvPr>
            <p:ph type="title"/>
          </p:nvPr>
        </p:nvSpPr>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Настройка маршрутизации</a:t>
            </a:r>
          </a:p>
        </p:txBody>
      </p:sp>
      <p:sp>
        <p:nvSpPr>
          <p:cNvPr id="11" name="Текст 8"/>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Сетевой  уровень – </a:t>
            </a:r>
            <a:r>
              <a:rPr lang="en-US" dirty="0">
                <a:latin typeface="TT Hoves"/>
              </a:rPr>
              <a:t>L3</a:t>
            </a:r>
            <a:endParaRPr lang="ru-RU" dirty="0">
              <a:latin typeface="TT Hoves"/>
            </a:endParaRPr>
          </a:p>
        </p:txBody>
      </p:sp>
    </p:spTree>
    <p:extLst>
      <p:ext uri="{BB962C8B-B14F-4D97-AF65-F5344CB8AC3E}">
        <p14:creationId xmlns:p14="http://schemas.microsoft.com/office/powerpoint/2010/main" val="1877309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15</a:t>
            </a:fld>
            <a:endParaRPr lang="ru-RU"/>
          </a:p>
        </p:txBody>
      </p:sp>
      <p:sp>
        <p:nvSpPr>
          <p:cNvPr id="3" name="Текст 2"/>
          <p:cNvSpPr>
            <a:spLocks noGrp="1"/>
          </p:cNvSpPr>
          <p:nvPr>
            <p:ph type="body" sz="half" idx="2"/>
          </p:nvPr>
        </p:nvSpPr>
        <p:spPr>
          <a:xfrm>
            <a:off x="1660806" y="2154524"/>
            <a:ext cx="9174834" cy="773870"/>
          </a:xfrm>
        </p:spPr>
        <p:txBody>
          <a:bodyPr>
            <a:normAutofit/>
          </a:bodyPr>
          <a:lstStyle/>
          <a:p>
            <a:pPr marL="0" indent="0" algn="just">
              <a:buNone/>
            </a:pPr>
            <a:r>
              <a:rPr lang="ru-RU" sz="2000" dirty="0" err="1">
                <a:latin typeface="TT Hoves"/>
              </a:rPr>
              <a:t>Суперсеть</a:t>
            </a:r>
            <a:r>
              <a:rPr lang="ru-RU" sz="2000" dirty="0">
                <a:latin typeface="TT Hoves"/>
              </a:rPr>
              <a:t> - это сеть интернет-протокола (IP), которая формируется путем объединения нескольких сетей (или подсетей) в более крупную сеть</a:t>
            </a:r>
          </a:p>
        </p:txBody>
      </p:sp>
      <p:sp>
        <p:nvSpPr>
          <p:cNvPr id="4" name="Заголовок 3"/>
          <p:cNvSpPr>
            <a:spLocks noGrp="1"/>
          </p:cNvSpPr>
          <p:nvPr>
            <p:ph type="title"/>
          </p:nvPr>
        </p:nvSpPr>
        <p:spPr>
          <a:xfrm>
            <a:off x="4704061" y="1056600"/>
            <a:ext cx="4145688" cy="1097927"/>
          </a:xfrm>
        </p:spPr>
        <p:txBody>
          <a:bodyPr>
            <a:normAutofit/>
          </a:bodyPr>
          <a:lstStyle/>
          <a:p>
            <a:r>
              <a:rPr lang="ru-RU" sz="4000" b="1" dirty="0" err="1">
                <a:effectLst>
                  <a:outerShdw blurRad="38100" dist="38100" dir="2700000" algn="tl">
                    <a:srgbClr val="000000">
                      <a:alpha val="43137"/>
                    </a:srgbClr>
                  </a:outerShdw>
                </a:effectLst>
                <a:latin typeface="TT Hoves DemiBold" panose="02000503030000020004" pitchFamily="2" charset="-52"/>
              </a:rPr>
              <a:t>Суперсеть</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pic>
        <p:nvPicPr>
          <p:cNvPr id="2052" name="Picture 4"/>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234446" y="2890971"/>
            <a:ext cx="5178374" cy="3052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Текст 8"/>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Сетевой  уровень – </a:t>
            </a:r>
            <a:r>
              <a:rPr lang="en-US" dirty="0">
                <a:latin typeface="TT Hoves"/>
              </a:rPr>
              <a:t>L3</a:t>
            </a:r>
            <a:endParaRPr lang="ru-RU" dirty="0">
              <a:latin typeface="TT Hoves"/>
            </a:endParaRPr>
          </a:p>
        </p:txBody>
      </p:sp>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316" y="3064723"/>
            <a:ext cx="4973130" cy="2705119"/>
          </a:xfrm>
          <a:prstGeom prst="rect">
            <a:avLst/>
          </a:prstGeom>
        </p:spPr>
      </p:pic>
    </p:spTree>
    <p:extLst>
      <p:ext uri="{BB962C8B-B14F-4D97-AF65-F5344CB8AC3E}">
        <p14:creationId xmlns:p14="http://schemas.microsoft.com/office/powerpoint/2010/main" val="2806036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16</a:t>
            </a:fld>
            <a:endParaRPr lang="ru-RU"/>
          </a:p>
        </p:txBody>
      </p:sp>
      <p:sp>
        <p:nvSpPr>
          <p:cNvPr id="8" name="Текст 8"/>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Сетевой  уровень – </a:t>
            </a:r>
            <a:r>
              <a:rPr lang="en-US" dirty="0">
                <a:latin typeface="TT Hoves"/>
              </a:rPr>
              <a:t>L3</a:t>
            </a:r>
            <a:endParaRPr lang="ru-RU" dirty="0">
              <a:latin typeface="TT Hoves"/>
            </a:endParaRPr>
          </a:p>
        </p:txBody>
      </p:sp>
      <p:sp>
        <p:nvSpPr>
          <p:cNvPr id="10" name="Заголовок 3"/>
          <p:cNvSpPr>
            <a:spLocks noGrp="1"/>
          </p:cNvSpPr>
          <p:nvPr>
            <p:ph type="title"/>
          </p:nvPr>
        </p:nvSpPr>
        <p:spPr>
          <a:xfrm>
            <a:off x="4704061" y="1056600"/>
            <a:ext cx="4145688" cy="1097927"/>
          </a:xfrm>
        </p:spPr>
        <p:txBody>
          <a:bodyPr>
            <a:normAutofit/>
          </a:bodyPr>
          <a:lstStyle/>
          <a:p>
            <a:r>
              <a:rPr lang="ru-RU" sz="4000" b="1" dirty="0" err="1">
                <a:effectLst>
                  <a:outerShdw blurRad="38100" dist="38100" dir="2700000" algn="tl">
                    <a:srgbClr val="000000">
                      <a:alpha val="43137"/>
                    </a:srgbClr>
                  </a:outerShdw>
                </a:effectLst>
                <a:latin typeface="TT Hoves DemiBold" panose="02000503030000020004" pitchFamily="2" charset="-52"/>
              </a:rPr>
              <a:t>Суперсеть</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810" y="2442199"/>
            <a:ext cx="4943475" cy="1209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4159" y="3971266"/>
            <a:ext cx="4943475"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Стрелка углом 10"/>
          <p:cNvSpPr/>
          <p:nvPr/>
        </p:nvSpPr>
        <p:spPr>
          <a:xfrm rot="5400000">
            <a:off x="7114634" y="1924324"/>
            <a:ext cx="998283" cy="2879233"/>
          </a:xfrm>
          <a:prstGeom prst="bentArrow">
            <a:avLst>
              <a:gd name="adj1" fmla="val 9927"/>
              <a:gd name="adj2" fmla="val 17463"/>
              <a:gd name="adj3" fmla="val 14565"/>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2" name="TextBox 11"/>
          <p:cNvSpPr txBox="1"/>
          <p:nvPr/>
        </p:nvSpPr>
        <p:spPr>
          <a:xfrm>
            <a:off x="1738131" y="3643642"/>
            <a:ext cx="3460831" cy="646331"/>
          </a:xfrm>
          <a:prstGeom prst="rect">
            <a:avLst/>
          </a:prstGeom>
          <a:noFill/>
        </p:spPr>
        <p:txBody>
          <a:bodyPr wrap="square" rtlCol="0">
            <a:spAutoFit/>
          </a:bodyPr>
          <a:lstStyle/>
          <a:p>
            <a:pPr algn="ctr"/>
            <a:r>
              <a:rPr lang="ru-RU" dirty="0">
                <a:latin typeface="TT Hoves"/>
              </a:rPr>
              <a:t>Первоначальная запись статических маршрутов</a:t>
            </a:r>
          </a:p>
        </p:txBody>
      </p:sp>
      <p:sp>
        <p:nvSpPr>
          <p:cNvPr id="19" name="TextBox 18"/>
          <p:cNvSpPr txBox="1"/>
          <p:nvPr/>
        </p:nvSpPr>
        <p:spPr>
          <a:xfrm>
            <a:off x="7079908" y="4799941"/>
            <a:ext cx="3460831" cy="646331"/>
          </a:xfrm>
          <a:prstGeom prst="rect">
            <a:avLst/>
          </a:prstGeom>
          <a:noFill/>
        </p:spPr>
        <p:txBody>
          <a:bodyPr wrap="square" rtlCol="0">
            <a:spAutoFit/>
          </a:bodyPr>
          <a:lstStyle/>
          <a:p>
            <a:pPr algn="ctr"/>
            <a:r>
              <a:rPr lang="ru-RU" dirty="0">
                <a:latin typeface="TT Hoves"/>
              </a:rPr>
              <a:t>Объединение маршрутов</a:t>
            </a:r>
            <a:br>
              <a:rPr lang="ru-RU" dirty="0">
                <a:latin typeface="TT Hoves"/>
              </a:rPr>
            </a:br>
            <a:r>
              <a:rPr lang="ru-RU" dirty="0">
                <a:latin typeface="TT Hoves"/>
              </a:rPr>
              <a:t>в </a:t>
            </a:r>
            <a:r>
              <a:rPr lang="ru-RU" dirty="0" err="1">
                <a:latin typeface="TT Hoves"/>
              </a:rPr>
              <a:t>суперсеть</a:t>
            </a:r>
            <a:endParaRPr lang="ru-RU" dirty="0">
              <a:latin typeface="TT Hoves"/>
            </a:endParaRPr>
          </a:p>
        </p:txBody>
      </p:sp>
    </p:spTree>
    <p:extLst>
      <p:ext uri="{BB962C8B-B14F-4D97-AF65-F5344CB8AC3E}">
        <p14:creationId xmlns:p14="http://schemas.microsoft.com/office/powerpoint/2010/main" val="3305573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17</a:t>
            </a:fld>
            <a:endParaRPr lang="ru-RU"/>
          </a:p>
        </p:txBody>
      </p:sp>
      <p:sp>
        <p:nvSpPr>
          <p:cNvPr id="6" name="Текст 5"/>
          <p:cNvSpPr>
            <a:spLocks noGrp="1"/>
          </p:cNvSpPr>
          <p:nvPr>
            <p:ph type="body" sz="half" idx="2"/>
          </p:nvPr>
        </p:nvSpPr>
        <p:spPr>
          <a:xfrm>
            <a:off x="1234441" y="2200243"/>
            <a:ext cx="9982199" cy="3780188"/>
          </a:xfrm>
        </p:spPr>
        <p:txBody>
          <a:bodyPr>
            <a:noAutofit/>
          </a:bodyPr>
          <a:lstStyle/>
          <a:p>
            <a:pPr marL="0" indent="0" algn="just">
              <a:buNone/>
            </a:pPr>
            <a:r>
              <a:rPr lang="ru-RU" sz="2000" b="1" dirty="0">
                <a:solidFill>
                  <a:srgbClr val="FF0000"/>
                </a:solidFill>
                <a:latin typeface="TT Hoves"/>
              </a:rPr>
              <a:t>К преимуществам можно отнести:</a:t>
            </a:r>
          </a:p>
          <a:p>
            <a:pPr algn="just">
              <a:buFont typeface="Wingdings" panose="05000000000000000000" pitchFamily="2" charset="2"/>
              <a:buChar char="v"/>
            </a:pPr>
            <a:r>
              <a:rPr lang="ru-RU" sz="1800" dirty="0">
                <a:latin typeface="TT Hoves"/>
              </a:rPr>
              <a:t> Простоту настройки</a:t>
            </a:r>
          </a:p>
          <a:p>
            <a:pPr algn="just">
              <a:buFont typeface="Wingdings" panose="05000000000000000000" pitchFamily="2" charset="2"/>
              <a:buChar char="v"/>
            </a:pPr>
            <a:r>
              <a:rPr lang="ru-RU" sz="1800" dirty="0">
                <a:latin typeface="TT Hoves"/>
              </a:rPr>
              <a:t> Отсутствие дополнительной нагрузки на сеть</a:t>
            </a:r>
          </a:p>
          <a:p>
            <a:pPr marL="0" indent="0" algn="just">
              <a:buNone/>
            </a:pPr>
            <a:r>
              <a:rPr lang="ru-RU" sz="2000" b="1" dirty="0">
                <a:solidFill>
                  <a:srgbClr val="FF0000"/>
                </a:solidFill>
                <a:latin typeface="TT Hoves"/>
              </a:rPr>
              <a:t>К недостаткам относится:</a:t>
            </a:r>
          </a:p>
          <a:p>
            <a:pPr algn="just">
              <a:buFont typeface="Wingdings" panose="05000000000000000000" pitchFamily="2" charset="2"/>
              <a:buChar char="v"/>
            </a:pPr>
            <a:r>
              <a:rPr lang="ru-RU" sz="1800" dirty="0">
                <a:latin typeface="TT Hoves"/>
              </a:rPr>
              <a:t> Сложность масштабирования</a:t>
            </a:r>
          </a:p>
          <a:p>
            <a:pPr algn="just">
              <a:buFont typeface="Wingdings" panose="05000000000000000000" pitchFamily="2" charset="2"/>
              <a:buChar char="v"/>
            </a:pPr>
            <a:r>
              <a:rPr lang="ru-RU" sz="1800" dirty="0">
                <a:latin typeface="TT Hoves"/>
              </a:rPr>
              <a:t> При возникновении каких-либо изменений в сети, как правило потребуется   вмешательство администратора и настройка новых, актуальных статических маршрутов</a:t>
            </a:r>
          </a:p>
          <a:p>
            <a:pPr algn="just">
              <a:buFont typeface="Wingdings" panose="05000000000000000000" pitchFamily="2" charset="2"/>
              <a:buChar char="v"/>
            </a:pPr>
            <a:r>
              <a:rPr lang="ru-RU" sz="1800" dirty="0">
                <a:latin typeface="TT Hoves"/>
              </a:rPr>
              <a:t> Если возникают проблемы на канальном уровне, но интерфейс по-прежнему в статусе  </a:t>
            </a:r>
            <a:r>
              <a:rPr lang="en-US" sz="1800" dirty="0">
                <a:latin typeface="TT Hoves"/>
              </a:rPr>
              <a:t>  u</a:t>
            </a:r>
            <a:r>
              <a:rPr lang="ru-RU" sz="1800" dirty="0">
                <a:latin typeface="TT Hoves"/>
              </a:rPr>
              <a:t>p, то статический маршрут остается активным, хотя данные передаваться не могут</a:t>
            </a:r>
          </a:p>
        </p:txBody>
      </p:sp>
      <p:sp>
        <p:nvSpPr>
          <p:cNvPr id="8" name="Текст 8"/>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Сетевой  уровень – </a:t>
            </a:r>
            <a:r>
              <a:rPr lang="en-US" dirty="0">
                <a:latin typeface="TT Hoves"/>
              </a:rPr>
              <a:t>L3</a:t>
            </a:r>
            <a:endParaRPr lang="ru-RU" dirty="0">
              <a:latin typeface="TT Hoves"/>
            </a:endParaRPr>
          </a:p>
        </p:txBody>
      </p:sp>
      <p:sp>
        <p:nvSpPr>
          <p:cNvPr id="10" name="Заголовок 2"/>
          <p:cNvSpPr>
            <a:spLocks noGrp="1"/>
          </p:cNvSpPr>
          <p:nvPr>
            <p:ph type="title"/>
          </p:nvPr>
        </p:nvSpPr>
        <p:spPr>
          <a:xfrm>
            <a:off x="2534256" y="1071840"/>
            <a:ext cx="8102879" cy="1097927"/>
          </a:xfrm>
        </p:spPr>
        <p:txBody>
          <a:bodyPr>
            <a:normAutofit/>
          </a:bodyPr>
          <a:lstStyle/>
          <a:p>
            <a:r>
              <a:rPr lang="ru-RU" b="1" dirty="0">
                <a:effectLst>
                  <a:outerShdw blurRad="38100" dist="38100" dir="2700000" algn="tl">
                    <a:srgbClr val="000000">
                      <a:alpha val="43137"/>
                    </a:srgbClr>
                  </a:outerShdw>
                </a:effectLst>
                <a:latin typeface="TT Hoves DemiBold" panose="02000503030000020004" pitchFamily="2" charset="-52"/>
              </a:rPr>
              <a:t>Плюсы и минусы статики</a:t>
            </a:r>
            <a:endParaRPr lang="ru-RU" dirty="0"/>
          </a:p>
        </p:txBody>
      </p:sp>
    </p:spTree>
    <p:extLst>
      <p:ext uri="{BB962C8B-B14F-4D97-AF65-F5344CB8AC3E}">
        <p14:creationId xmlns:p14="http://schemas.microsoft.com/office/powerpoint/2010/main" val="583993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a:xfrm>
            <a:off x="1893506" y="1203960"/>
            <a:ext cx="9643174" cy="2134872"/>
          </a:xfrm>
        </p:spPr>
        <p:txBody>
          <a:bodyPr>
            <a:normAutofit/>
          </a:bodyPr>
          <a:lstStyle/>
          <a:p>
            <a:r>
              <a:rPr lang="ru-RU" b="1" dirty="0">
                <a:effectLst>
                  <a:outerShdw blurRad="38100" dist="38100" dir="2700000" algn="tl">
                    <a:srgbClr val="000000">
                      <a:alpha val="43137"/>
                    </a:srgbClr>
                  </a:outerShdw>
                </a:effectLst>
                <a:latin typeface="TT Hoves DemiBold" panose="02000503030000020004" pitchFamily="2" charset="-52"/>
              </a:rPr>
              <a:t>Основы динамической маршрутизации</a:t>
            </a:r>
          </a:p>
        </p:txBody>
      </p:sp>
      <p:sp>
        <p:nvSpPr>
          <p:cNvPr id="7" name="Номер слайда 6"/>
          <p:cNvSpPr>
            <a:spLocks noGrp="1"/>
          </p:cNvSpPr>
          <p:nvPr>
            <p:ph type="sldNum" sz="quarter" idx="4294967295"/>
          </p:nvPr>
        </p:nvSpPr>
        <p:spPr>
          <a:xfrm>
            <a:off x="10147300" y="6181725"/>
            <a:ext cx="2044700" cy="365125"/>
          </a:xfrm>
        </p:spPr>
        <p:txBody>
          <a:bodyPr/>
          <a:lstStyle/>
          <a:p>
            <a:fld id="{3B5CA0C3-2E3F-4C16-8F43-1643E3AA67E7}" type="slidenum">
              <a:rPr lang="ru-RU" smtClean="0"/>
              <a:pPr/>
              <a:t>18</a:t>
            </a:fld>
            <a:endParaRPr lang="ru-RU"/>
          </a:p>
        </p:txBody>
      </p:sp>
    </p:spTree>
    <p:extLst>
      <p:ext uri="{BB962C8B-B14F-4D97-AF65-F5344CB8AC3E}">
        <p14:creationId xmlns:p14="http://schemas.microsoft.com/office/powerpoint/2010/main" val="4126164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pPr/>
              <a:t>19</a:t>
            </a:fld>
            <a:endParaRPr lang="ru-RU"/>
          </a:p>
        </p:txBody>
      </p:sp>
      <p:sp>
        <p:nvSpPr>
          <p:cNvPr id="3" name="Заголовок 2"/>
          <p:cNvSpPr>
            <a:spLocks noGrp="1"/>
          </p:cNvSpPr>
          <p:nvPr>
            <p:ph type="title"/>
          </p:nvPr>
        </p:nvSpPr>
        <p:spPr>
          <a:xfrm>
            <a:off x="1538832" y="1071840"/>
            <a:ext cx="10241688" cy="1097927"/>
          </a:xfrm>
        </p:spPr>
        <p:txBody>
          <a:bodyPr>
            <a:normAutofit fontScale="90000"/>
          </a:bodyPr>
          <a:lstStyle/>
          <a:p>
            <a:r>
              <a:rPr lang="ru-RU" b="1" dirty="0">
                <a:effectLst>
                  <a:outerShdw blurRad="38100" dist="38100" dir="2700000" algn="tl">
                    <a:srgbClr val="000000">
                      <a:alpha val="43137"/>
                    </a:srgbClr>
                  </a:outerShdw>
                </a:effectLst>
                <a:latin typeface="TT Hoves DemiBold" panose="02000503030000020004" pitchFamily="2" charset="-52"/>
              </a:rPr>
              <a:t>Основы динамической маршрутизации</a:t>
            </a:r>
            <a:endParaRPr lang="ru-RU" dirty="0"/>
          </a:p>
        </p:txBody>
      </p:sp>
      <p:sp>
        <p:nvSpPr>
          <p:cNvPr id="5" name="Прямоугольник 4"/>
          <p:cNvSpPr/>
          <p:nvPr/>
        </p:nvSpPr>
        <p:spPr>
          <a:xfrm>
            <a:off x="1584000" y="1935339"/>
            <a:ext cx="9753599" cy="707886"/>
          </a:xfrm>
          <a:prstGeom prst="rect">
            <a:avLst/>
          </a:prstGeom>
        </p:spPr>
        <p:txBody>
          <a:bodyPr wrap="square">
            <a:spAutoFit/>
          </a:bodyPr>
          <a:lstStyle/>
          <a:p>
            <a:pPr algn="just"/>
            <a:r>
              <a:rPr lang="ru-RU" sz="2000" b="1" dirty="0">
                <a:latin typeface="TT Hoves"/>
              </a:rPr>
              <a:t>Динамическая маршрутизация</a:t>
            </a:r>
            <a:r>
              <a:rPr lang="ru-RU" sz="2000" dirty="0">
                <a:latin typeface="TT Hoves"/>
              </a:rPr>
              <a:t> — вид маршрутизации, при котором таблица маршрутизации редактируется программно</a:t>
            </a:r>
            <a:endParaRPr lang="ru-RU" sz="2000" dirty="0">
              <a:latin typeface="TT Hoves"/>
              <a:cs typeface="Arial" panose="020B0604020202020204" pitchFamily="34" charset="0"/>
            </a:endParaRPr>
          </a:p>
        </p:txBody>
      </p:sp>
      <p:sp>
        <p:nvSpPr>
          <p:cNvPr id="11" name="Текст 8"/>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Сетевой  уровень – </a:t>
            </a:r>
            <a:r>
              <a:rPr lang="en-US" dirty="0">
                <a:latin typeface="TT Hoves"/>
              </a:rPr>
              <a:t>L3</a:t>
            </a:r>
            <a:endParaRPr lang="ru-RU" dirty="0">
              <a:latin typeface="TT Hoves"/>
            </a:endParaRPr>
          </a:p>
        </p:txBody>
      </p:sp>
      <p:sp>
        <p:nvSpPr>
          <p:cNvPr id="8" name="TextBox 7"/>
          <p:cNvSpPr txBox="1"/>
          <p:nvPr/>
        </p:nvSpPr>
        <p:spPr>
          <a:xfrm>
            <a:off x="3976062" y="2910840"/>
            <a:ext cx="4894578" cy="707886"/>
          </a:xfrm>
          <a:prstGeom prst="rect">
            <a:avLst/>
          </a:prstGeom>
          <a:noFill/>
        </p:spPr>
        <p:txBody>
          <a:bodyPr wrap="square" rtlCol="0">
            <a:spAutoFit/>
          </a:bodyPr>
          <a:lstStyle/>
          <a:p>
            <a:pPr algn="ctr"/>
            <a:r>
              <a:rPr lang="ru-RU" sz="2000" b="1" dirty="0">
                <a:latin typeface="TT Hoves"/>
              </a:rPr>
              <a:t>Протоколы динамической маршрутизации</a:t>
            </a:r>
          </a:p>
        </p:txBody>
      </p:sp>
      <p:sp>
        <p:nvSpPr>
          <p:cNvPr id="9" name="TextBox 8"/>
          <p:cNvSpPr txBox="1"/>
          <p:nvPr/>
        </p:nvSpPr>
        <p:spPr>
          <a:xfrm>
            <a:off x="3033696" y="4099560"/>
            <a:ext cx="782400" cy="400110"/>
          </a:xfrm>
          <a:prstGeom prst="rect">
            <a:avLst/>
          </a:prstGeom>
          <a:noFill/>
        </p:spPr>
        <p:txBody>
          <a:bodyPr wrap="square" rtlCol="0">
            <a:spAutoFit/>
          </a:bodyPr>
          <a:lstStyle/>
          <a:p>
            <a:r>
              <a:rPr lang="en-US" sz="2000" b="1" dirty="0">
                <a:latin typeface="TT Hoves"/>
              </a:rPr>
              <a:t>IGR</a:t>
            </a:r>
            <a:endParaRPr lang="ru-RU" sz="2000" b="1" dirty="0">
              <a:latin typeface="TT Hoves"/>
            </a:endParaRPr>
          </a:p>
        </p:txBody>
      </p:sp>
      <p:sp>
        <p:nvSpPr>
          <p:cNvPr id="15" name="TextBox 14"/>
          <p:cNvSpPr txBox="1"/>
          <p:nvPr/>
        </p:nvSpPr>
        <p:spPr>
          <a:xfrm>
            <a:off x="8870640" y="4099560"/>
            <a:ext cx="933117" cy="400110"/>
          </a:xfrm>
          <a:prstGeom prst="rect">
            <a:avLst/>
          </a:prstGeom>
          <a:noFill/>
        </p:spPr>
        <p:txBody>
          <a:bodyPr wrap="square" rtlCol="0">
            <a:spAutoFit/>
          </a:bodyPr>
          <a:lstStyle/>
          <a:p>
            <a:r>
              <a:rPr lang="en-US" sz="2000" b="1" dirty="0">
                <a:latin typeface="TT Hoves"/>
              </a:rPr>
              <a:t>EGR</a:t>
            </a:r>
            <a:endParaRPr lang="ru-RU" sz="2000" b="1" dirty="0">
              <a:latin typeface="TT Hoves"/>
            </a:endParaRPr>
          </a:p>
        </p:txBody>
      </p:sp>
      <p:sp>
        <p:nvSpPr>
          <p:cNvPr id="16" name="TextBox 15"/>
          <p:cNvSpPr txBox="1"/>
          <p:nvPr/>
        </p:nvSpPr>
        <p:spPr>
          <a:xfrm>
            <a:off x="1957728" y="5087927"/>
            <a:ext cx="711264" cy="400110"/>
          </a:xfrm>
          <a:prstGeom prst="rect">
            <a:avLst/>
          </a:prstGeom>
          <a:noFill/>
        </p:spPr>
        <p:txBody>
          <a:bodyPr wrap="square" rtlCol="0">
            <a:spAutoFit/>
          </a:bodyPr>
          <a:lstStyle/>
          <a:p>
            <a:r>
              <a:rPr lang="en-US" sz="2000" b="1" dirty="0">
                <a:latin typeface="TT Hoves"/>
              </a:rPr>
              <a:t>RIP</a:t>
            </a:r>
            <a:endParaRPr lang="ru-RU" sz="2000" b="1" dirty="0">
              <a:latin typeface="TT Hoves"/>
            </a:endParaRPr>
          </a:p>
        </p:txBody>
      </p:sp>
      <p:sp>
        <p:nvSpPr>
          <p:cNvPr id="18" name="TextBox 17"/>
          <p:cNvSpPr txBox="1"/>
          <p:nvPr/>
        </p:nvSpPr>
        <p:spPr>
          <a:xfrm>
            <a:off x="3976062" y="5085694"/>
            <a:ext cx="1095810" cy="400110"/>
          </a:xfrm>
          <a:prstGeom prst="rect">
            <a:avLst/>
          </a:prstGeom>
          <a:noFill/>
        </p:spPr>
        <p:txBody>
          <a:bodyPr wrap="square" rtlCol="0">
            <a:spAutoFit/>
          </a:bodyPr>
          <a:lstStyle/>
          <a:p>
            <a:r>
              <a:rPr lang="en-US" sz="2000" b="1" dirty="0">
                <a:latin typeface="TT Hoves"/>
              </a:rPr>
              <a:t>OSPF</a:t>
            </a:r>
            <a:endParaRPr lang="ru-RU" sz="2000" b="1" dirty="0">
              <a:latin typeface="TT Hoves"/>
            </a:endParaRPr>
          </a:p>
        </p:txBody>
      </p:sp>
      <p:sp>
        <p:nvSpPr>
          <p:cNvPr id="19" name="TextBox 18"/>
          <p:cNvSpPr txBox="1"/>
          <p:nvPr/>
        </p:nvSpPr>
        <p:spPr>
          <a:xfrm>
            <a:off x="8870640" y="5085693"/>
            <a:ext cx="1357320" cy="400110"/>
          </a:xfrm>
          <a:prstGeom prst="rect">
            <a:avLst/>
          </a:prstGeom>
          <a:noFill/>
        </p:spPr>
        <p:txBody>
          <a:bodyPr wrap="square" rtlCol="0">
            <a:spAutoFit/>
          </a:bodyPr>
          <a:lstStyle/>
          <a:p>
            <a:r>
              <a:rPr lang="en-US" sz="2000" b="1" dirty="0">
                <a:latin typeface="TT Hoves"/>
              </a:rPr>
              <a:t>BGP</a:t>
            </a:r>
            <a:endParaRPr lang="ru-RU" sz="2000" b="1" dirty="0">
              <a:latin typeface="TT Hoves"/>
            </a:endParaRPr>
          </a:p>
        </p:txBody>
      </p:sp>
      <p:cxnSp>
        <p:nvCxnSpPr>
          <p:cNvPr id="13" name="Прямая со стрелкой 12"/>
          <p:cNvCxnSpPr>
            <a:endCxn id="9" idx="0"/>
          </p:cNvCxnSpPr>
          <p:nvPr/>
        </p:nvCxnSpPr>
        <p:spPr>
          <a:xfrm flipH="1">
            <a:off x="3424896" y="3741837"/>
            <a:ext cx="1726224" cy="35772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Прямая со стрелкой 20"/>
          <p:cNvCxnSpPr/>
          <p:nvPr/>
        </p:nvCxnSpPr>
        <p:spPr>
          <a:xfrm>
            <a:off x="7735824" y="3740400"/>
            <a:ext cx="1536192" cy="35772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 name="Прямая со стрелкой 23"/>
          <p:cNvCxnSpPr/>
          <p:nvPr/>
        </p:nvCxnSpPr>
        <p:spPr>
          <a:xfrm flipH="1">
            <a:off x="2346961" y="4561225"/>
            <a:ext cx="644063" cy="52446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8" name="Прямая со стрелкой 27"/>
          <p:cNvCxnSpPr>
            <a:endCxn id="18" idx="0"/>
          </p:cNvCxnSpPr>
          <p:nvPr/>
        </p:nvCxnSpPr>
        <p:spPr>
          <a:xfrm>
            <a:off x="3816096" y="4561225"/>
            <a:ext cx="707871" cy="52446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9" name="Прямая со стрелкой 38"/>
          <p:cNvCxnSpPr/>
          <p:nvPr/>
        </p:nvCxnSpPr>
        <p:spPr>
          <a:xfrm>
            <a:off x="9272016" y="4511040"/>
            <a:ext cx="0" cy="5768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061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a:xfrm>
            <a:off x="2244026" y="1614352"/>
            <a:ext cx="9220583" cy="1724480"/>
          </a:xfrm>
        </p:spPr>
        <p:txBody>
          <a:bodyPr/>
          <a:lstStyle/>
          <a:p>
            <a:r>
              <a:rPr lang="ru-RU" b="1" dirty="0">
                <a:effectLst>
                  <a:outerShdw blurRad="38100" dist="38100" dir="2700000" algn="tl">
                    <a:srgbClr val="000000">
                      <a:alpha val="43137"/>
                    </a:srgbClr>
                  </a:outerShdw>
                </a:effectLst>
                <a:latin typeface="TT Hoves DemiBold" panose="02000503030000020004" pitchFamily="2" charset="-52"/>
              </a:rPr>
              <a:t>Обзор протоколов </a:t>
            </a:r>
            <a:r>
              <a:rPr lang="en-US" b="1" dirty="0">
                <a:effectLst>
                  <a:outerShdw blurRad="38100" dist="38100" dir="2700000" algn="tl">
                    <a:srgbClr val="000000">
                      <a:alpha val="43137"/>
                    </a:srgbClr>
                  </a:outerShdw>
                </a:effectLst>
                <a:latin typeface="TT Hoves DemiBold" panose="02000503030000020004" pitchFamily="2" charset="-52"/>
              </a:rPr>
              <a:t>L3</a:t>
            </a:r>
            <a:endParaRPr lang="ru-RU" b="1" dirty="0">
              <a:effectLst>
                <a:outerShdw blurRad="38100" dist="38100" dir="2700000" algn="tl">
                  <a:srgbClr val="000000">
                    <a:alpha val="43137"/>
                  </a:srgbClr>
                </a:outerShdw>
              </a:effectLst>
              <a:latin typeface="TT Hoves DemiBold" panose="02000503030000020004" pitchFamily="2" charset="-52"/>
            </a:endParaRPr>
          </a:p>
        </p:txBody>
      </p:sp>
      <p:sp>
        <p:nvSpPr>
          <p:cNvPr id="7" name="Номер слайда 6"/>
          <p:cNvSpPr>
            <a:spLocks noGrp="1"/>
          </p:cNvSpPr>
          <p:nvPr>
            <p:ph type="sldNum" sz="quarter" idx="4294967295"/>
          </p:nvPr>
        </p:nvSpPr>
        <p:spPr>
          <a:xfrm>
            <a:off x="10147300" y="6181725"/>
            <a:ext cx="2044700" cy="365125"/>
          </a:xfrm>
        </p:spPr>
        <p:txBody>
          <a:bodyPr/>
          <a:lstStyle/>
          <a:p>
            <a:fld id="{3B5CA0C3-2E3F-4C16-8F43-1643E3AA67E7}" type="slidenum">
              <a:rPr lang="ru-RU" smtClean="0"/>
              <a:pPr/>
              <a:t>2</a:t>
            </a:fld>
            <a:endParaRPr lang="ru-RU"/>
          </a:p>
        </p:txBody>
      </p:sp>
    </p:spTree>
    <p:extLst>
      <p:ext uri="{BB962C8B-B14F-4D97-AF65-F5344CB8AC3E}">
        <p14:creationId xmlns:p14="http://schemas.microsoft.com/office/powerpoint/2010/main" val="4221422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20</a:t>
            </a:fld>
            <a:endParaRPr lang="ru-RU"/>
          </a:p>
        </p:txBody>
      </p:sp>
      <p:sp>
        <p:nvSpPr>
          <p:cNvPr id="8" name="Текст 7"/>
          <p:cNvSpPr>
            <a:spLocks noGrp="1"/>
          </p:cNvSpPr>
          <p:nvPr>
            <p:ph type="body" sz="half" idx="2"/>
          </p:nvPr>
        </p:nvSpPr>
        <p:spPr>
          <a:xfrm>
            <a:off x="2695412" y="1949843"/>
            <a:ext cx="9067259" cy="1094299"/>
          </a:xfrm>
        </p:spPr>
        <p:txBody>
          <a:bodyPr>
            <a:normAutofit/>
          </a:bodyPr>
          <a:lstStyle/>
          <a:p>
            <a:pPr marL="0" indent="0" algn="just">
              <a:buNone/>
            </a:pPr>
            <a:r>
              <a:rPr lang="en-US" sz="2000" b="1" dirty="0">
                <a:latin typeface="TT Hoves"/>
              </a:rPr>
              <a:t>RIP – </a:t>
            </a:r>
            <a:r>
              <a:rPr lang="ru-RU" sz="2000" dirty="0">
                <a:latin typeface="TT Hoves"/>
              </a:rPr>
              <a:t>протокол маршрутизации на основе вектора расстояния</a:t>
            </a:r>
            <a:endParaRPr lang="ru-RU" sz="2000" b="1" dirty="0">
              <a:latin typeface="TT Hoves"/>
            </a:endParaRPr>
          </a:p>
          <a:p>
            <a:pPr marL="0" indent="0" algn="just">
              <a:buNone/>
            </a:pPr>
            <a:r>
              <a:rPr lang="ru-RU" sz="2000" b="1" dirty="0">
                <a:latin typeface="TT Hoves"/>
              </a:rPr>
              <a:t>Метрика </a:t>
            </a:r>
            <a:r>
              <a:rPr lang="ru-RU" sz="2000" dirty="0">
                <a:latin typeface="TT Hoves"/>
              </a:rPr>
              <a:t>– это условная стоимость передачи по сети</a:t>
            </a:r>
          </a:p>
        </p:txBody>
      </p:sp>
      <p:sp>
        <p:nvSpPr>
          <p:cNvPr id="3" name="Заголовок 2"/>
          <p:cNvSpPr>
            <a:spLocks noGrp="1"/>
          </p:cNvSpPr>
          <p:nvPr>
            <p:ph type="title"/>
          </p:nvPr>
        </p:nvSpPr>
        <p:spPr>
          <a:xfrm>
            <a:off x="3098521" y="1060266"/>
            <a:ext cx="7156649" cy="826408"/>
          </a:xfrm>
        </p:spPr>
        <p:txBody>
          <a:bodyPr>
            <a:normAutofit/>
          </a:bodyPr>
          <a:lstStyle/>
          <a:p>
            <a:r>
              <a:rPr lang="en-US" sz="4000" b="1" dirty="0">
                <a:effectLst>
                  <a:outerShdw blurRad="38100" dist="38100" dir="2700000" algn="tl">
                    <a:srgbClr val="000000">
                      <a:alpha val="43137"/>
                    </a:srgbClr>
                  </a:outerShdw>
                </a:effectLst>
                <a:latin typeface="TT Hoves DemiBold" panose="02000503030000020004" pitchFamily="2" charset="-52"/>
              </a:rPr>
              <a:t>RIP. </a:t>
            </a:r>
            <a:r>
              <a:rPr lang="ru-RU" sz="4000" b="1" dirty="0">
                <a:effectLst>
                  <a:outerShdw blurRad="38100" dist="38100" dir="2700000" algn="tl">
                    <a:srgbClr val="000000">
                      <a:alpha val="43137"/>
                    </a:srgbClr>
                  </a:outerShdw>
                </a:effectLst>
                <a:latin typeface="TT Hoves DemiBold" panose="02000503030000020004" pitchFamily="2" charset="-52"/>
              </a:rPr>
              <a:t>Метрика протокола</a:t>
            </a:r>
          </a:p>
        </p:txBody>
      </p:sp>
      <p:sp>
        <p:nvSpPr>
          <p:cNvPr id="9" name="Текст 8"/>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Сетевой  уровень – </a:t>
            </a:r>
            <a:r>
              <a:rPr lang="en-US" dirty="0">
                <a:latin typeface="TT Hoves"/>
              </a:rPr>
              <a:t>L3</a:t>
            </a:r>
            <a:endParaRPr lang="ru-RU" dirty="0">
              <a:latin typeface="TT Hoves"/>
            </a:endParaRPr>
          </a:p>
        </p:txBody>
      </p:sp>
      <p:pic>
        <p:nvPicPr>
          <p:cNvPr id="10" name="Рисунок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180" y="2917542"/>
            <a:ext cx="7787640" cy="3314700"/>
          </a:xfrm>
          <a:prstGeom prst="rect">
            <a:avLst/>
          </a:prstGeom>
        </p:spPr>
      </p:pic>
    </p:spTree>
    <p:extLst>
      <p:ext uri="{BB962C8B-B14F-4D97-AF65-F5344CB8AC3E}">
        <p14:creationId xmlns:p14="http://schemas.microsoft.com/office/powerpoint/2010/main" val="342445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21</a:t>
            </a:fld>
            <a:endParaRPr lang="ru-RU"/>
          </a:p>
        </p:txBody>
      </p:sp>
      <p:sp>
        <p:nvSpPr>
          <p:cNvPr id="5" name="Прямоугольник 4"/>
          <p:cNvSpPr/>
          <p:nvPr/>
        </p:nvSpPr>
        <p:spPr>
          <a:xfrm>
            <a:off x="5227319" y="2035598"/>
            <a:ext cx="5907527" cy="4401205"/>
          </a:xfrm>
          <a:prstGeom prst="rect">
            <a:avLst/>
          </a:prstGeom>
        </p:spPr>
        <p:txBody>
          <a:bodyPr wrap="square">
            <a:spAutoFit/>
          </a:bodyPr>
          <a:lstStyle/>
          <a:p>
            <a:pPr lvl="0" algn="just">
              <a:lnSpc>
                <a:spcPct val="200000"/>
              </a:lnSpc>
            </a:pPr>
            <a:r>
              <a:rPr lang="ru-RU" sz="2000" dirty="0">
                <a:latin typeface="TT Hoves"/>
              </a:rPr>
              <a:t>Три основных принципа процесса обмена информацией:</a:t>
            </a:r>
          </a:p>
          <a:p>
            <a:pPr marL="457200" lvl="0" indent="-457200" algn="just">
              <a:lnSpc>
                <a:spcPct val="200000"/>
              </a:lnSpc>
              <a:buClr>
                <a:schemeClr val="accent1"/>
              </a:buClr>
              <a:buFont typeface="+mj-lt"/>
              <a:buAutoNum type="arabicPeriod"/>
            </a:pPr>
            <a:r>
              <a:rPr lang="ru-RU" sz="2000" dirty="0">
                <a:latin typeface="TT Hoves"/>
              </a:rPr>
              <a:t>Распределение информации о существующих сетях в автономной системе</a:t>
            </a:r>
          </a:p>
          <a:p>
            <a:pPr marL="457200" lvl="0" indent="-457200" algn="just">
              <a:lnSpc>
                <a:spcPct val="200000"/>
              </a:lnSpc>
              <a:buClr>
                <a:schemeClr val="accent1"/>
              </a:buClr>
              <a:buFont typeface="+mj-lt"/>
              <a:buAutoNum type="arabicPeriod"/>
            </a:pPr>
            <a:r>
              <a:rPr lang="ru-RU" sz="2000" dirty="0">
                <a:latin typeface="TT Hoves"/>
              </a:rPr>
              <a:t>распределение только соседям</a:t>
            </a:r>
          </a:p>
          <a:p>
            <a:pPr marL="457200" lvl="0" indent="-457200" algn="just">
              <a:lnSpc>
                <a:spcPct val="200000"/>
              </a:lnSpc>
              <a:buClr>
                <a:schemeClr val="accent1"/>
              </a:buClr>
              <a:buFont typeface="+mj-lt"/>
              <a:buAutoNum type="arabicPeriod"/>
            </a:pPr>
            <a:r>
              <a:rPr lang="ru-RU" sz="2000" dirty="0">
                <a:latin typeface="TT Hoves"/>
              </a:rPr>
              <a:t>распределение через регулярные интервалы</a:t>
            </a:r>
          </a:p>
        </p:txBody>
      </p:sp>
      <p:sp>
        <p:nvSpPr>
          <p:cNvPr id="7" name="Текст 8"/>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Сетевой  уровень – </a:t>
            </a:r>
            <a:r>
              <a:rPr lang="en-US" dirty="0">
                <a:latin typeface="TT Hoves"/>
              </a:rPr>
              <a:t>L3</a:t>
            </a:r>
            <a:endParaRPr lang="ru-RU" dirty="0">
              <a:latin typeface="TT Hoves"/>
            </a:endParaRPr>
          </a:p>
        </p:txBody>
      </p:sp>
      <p:sp>
        <p:nvSpPr>
          <p:cNvPr id="9" name="Заголовок 3"/>
          <p:cNvSpPr>
            <a:spLocks noGrp="1"/>
          </p:cNvSpPr>
          <p:nvPr>
            <p:ph type="title"/>
          </p:nvPr>
        </p:nvSpPr>
        <p:spPr>
          <a:xfrm>
            <a:off x="5382494" y="1056600"/>
            <a:ext cx="5879866"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Обмен информацией</a:t>
            </a:r>
          </a:p>
        </p:txBody>
      </p:sp>
    </p:spTree>
    <p:extLst>
      <p:ext uri="{BB962C8B-B14F-4D97-AF65-F5344CB8AC3E}">
        <p14:creationId xmlns:p14="http://schemas.microsoft.com/office/powerpoint/2010/main" val="847128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Скругленный прямоугольник 6"/>
          <p:cNvSpPr/>
          <p:nvPr/>
        </p:nvSpPr>
        <p:spPr>
          <a:xfrm>
            <a:off x="803863" y="2675098"/>
            <a:ext cx="2650603" cy="1494000"/>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dirty="0">
                <a:solidFill>
                  <a:schemeClr val="tx1"/>
                </a:solidFill>
                <a:latin typeface="TT Hoves"/>
              </a:rPr>
              <a:t>Изменения от маршрутизатора </a:t>
            </a:r>
            <a:r>
              <a:rPr lang="en-US" sz="2000" dirty="0">
                <a:solidFill>
                  <a:schemeClr val="tx1"/>
                </a:solidFill>
                <a:latin typeface="TT Hoves"/>
              </a:rPr>
              <a:t>D</a:t>
            </a:r>
            <a:r>
              <a:rPr lang="ru-RU" sz="2000" dirty="0">
                <a:solidFill>
                  <a:schemeClr val="tx1"/>
                </a:solidFill>
                <a:latin typeface="TT Hoves"/>
              </a:rPr>
              <a:t>: </a:t>
            </a:r>
            <a:r>
              <a:rPr lang="en-US" sz="2000" dirty="0">
                <a:solidFill>
                  <a:schemeClr val="tx1"/>
                </a:solidFill>
                <a:latin typeface="TT Hoves"/>
              </a:rPr>
              <a:t>”</a:t>
            </a:r>
            <a:r>
              <a:rPr lang="ru-RU" sz="2000" dirty="0">
                <a:solidFill>
                  <a:schemeClr val="tx1"/>
                </a:solidFill>
                <a:latin typeface="TT Hoves"/>
              </a:rPr>
              <a:t>Могу достичь сети 136.10.0.0 за один шаг</a:t>
            </a:r>
            <a:r>
              <a:rPr lang="en-US" sz="2000" dirty="0">
                <a:solidFill>
                  <a:schemeClr val="tx1"/>
                </a:solidFill>
                <a:latin typeface="TT Hoves"/>
              </a:rPr>
              <a:t>”</a:t>
            </a:r>
            <a:endParaRPr lang="ru-RU" sz="2000" dirty="0">
              <a:solidFill>
                <a:schemeClr val="tx1"/>
              </a:solidFill>
              <a:latin typeface="TT Hoves"/>
            </a:endParaRPr>
          </a:p>
        </p:txBody>
      </p:sp>
      <p:sp>
        <p:nvSpPr>
          <p:cNvPr id="2" name="Номер слайда 1"/>
          <p:cNvSpPr>
            <a:spLocks noGrp="1"/>
          </p:cNvSpPr>
          <p:nvPr>
            <p:ph type="sldNum" sz="quarter" idx="12"/>
          </p:nvPr>
        </p:nvSpPr>
        <p:spPr/>
        <p:txBody>
          <a:bodyPr/>
          <a:lstStyle/>
          <a:p>
            <a:pPr algn="l"/>
            <a:fld id="{3B5CA0C3-2E3F-4C16-8F43-1643E3AA67E7}" type="slidenum">
              <a:rPr lang="ru-RU" smtClean="0"/>
              <a:pPr algn="l"/>
              <a:t>22</a:t>
            </a:fld>
            <a:endParaRPr lang="ru-RU"/>
          </a:p>
        </p:txBody>
      </p:sp>
      <p:sp>
        <p:nvSpPr>
          <p:cNvPr id="4" name="Заголовок 3"/>
          <p:cNvSpPr>
            <a:spLocks noGrp="1"/>
          </p:cNvSpPr>
          <p:nvPr>
            <p:ph type="title"/>
          </p:nvPr>
        </p:nvSpPr>
        <p:spPr>
          <a:xfrm>
            <a:off x="1584000" y="1071840"/>
            <a:ext cx="9067259" cy="1097927"/>
          </a:xfrm>
        </p:spPr>
        <p:txBody>
          <a:bodyPr>
            <a:normAutofit fontScale="90000"/>
          </a:bodyPr>
          <a:lstStyle/>
          <a:p>
            <a:pPr algn="ctr"/>
            <a:r>
              <a:rPr lang="ru-RU" b="1" dirty="0">
                <a:effectLst>
                  <a:outerShdw blurRad="38100" dist="38100" dir="2700000" algn="tl">
                    <a:srgbClr val="000000">
                      <a:alpha val="43137"/>
                    </a:srgbClr>
                  </a:outerShdw>
                </a:effectLst>
                <a:latin typeface="TT Hoves DemiBold" panose="02000503030000020004" pitchFamily="2" charset="-52"/>
              </a:rPr>
              <a:t>Алгоритм обновления таблицы маршрутизации</a:t>
            </a:r>
          </a:p>
        </p:txBody>
      </p:sp>
      <p:sp>
        <p:nvSpPr>
          <p:cNvPr id="9" name="Текст 8"/>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Сетевой  уровень – </a:t>
            </a:r>
            <a:r>
              <a:rPr lang="en-US" dirty="0">
                <a:latin typeface="TT Hoves"/>
              </a:rPr>
              <a:t>L3</a:t>
            </a:r>
            <a:endParaRPr lang="ru-RU" dirty="0">
              <a:latin typeface="TT Hoves"/>
            </a:endParaRPr>
          </a:p>
        </p:txBody>
      </p:sp>
      <p:graphicFrame>
        <p:nvGraphicFramePr>
          <p:cNvPr id="10" name="Таблица 9"/>
          <p:cNvGraphicFramePr>
            <a:graphicFrameLocks noGrp="1"/>
          </p:cNvGraphicFramePr>
          <p:nvPr>
            <p:extLst>
              <p:ext uri="{D42A27DB-BD31-4B8C-83A1-F6EECF244321}">
                <p14:modId xmlns:p14="http://schemas.microsoft.com/office/powerpoint/2010/main" val="1289582190"/>
              </p:ext>
            </p:extLst>
          </p:nvPr>
        </p:nvGraphicFramePr>
        <p:xfrm>
          <a:off x="4592320" y="2636706"/>
          <a:ext cx="5851131" cy="1493520"/>
        </p:xfrm>
        <a:graphic>
          <a:graphicData uri="http://schemas.openxmlformats.org/drawingml/2006/table">
            <a:tbl>
              <a:tblPr firstRow="1" bandRow="1">
                <a:tableStyleId>{6E25E649-3F16-4E02-A733-19D2CDBF48F0}</a:tableStyleId>
              </a:tblPr>
              <a:tblGrid>
                <a:gridCol w="1776071">
                  <a:extLst>
                    <a:ext uri="{9D8B030D-6E8A-4147-A177-3AD203B41FA5}">
                      <a16:colId xmlns:a16="http://schemas.microsoft.com/office/drawing/2014/main" val="20000"/>
                    </a:ext>
                  </a:extLst>
                </a:gridCol>
                <a:gridCol w="1655180">
                  <a:extLst>
                    <a:ext uri="{9D8B030D-6E8A-4147-A177-3AD203B41FA5}">
                      <a16:colId xmlns:a16="http://schemas.microsoft.com/office/drawing/2014/main" val="20001"/>
                    </a:ext>
                  </a:extLst>
                </a:gridCol>
                <a:gridCol w="2419880">
                  <a:extLst>
                    <a:ext uri="{9D8B030D-6E8A-4147-A177-3AD203B41FA5}">
                      <a16:colId xmlns:a16="http://schemas.microsoft.com/office/drawing/2014/main" val="20002"/>
                    </a:ext>
                  </a:extLst>
                </a:gridCol>
              </a:tblGrid>
              <a:tr h="583033">
                <a:tc gridSpan="3">
                  <a:txBody>
                    <a:bodyPr/>
                    <a:lstStyle/>
                    <a:p>
                      <a:pPr algn="ctr"/>
                      <a:r>
                        <a:rPr lang="ru-RU" sz="2000" dirty="0">
                          <a:latin typeface="TT Hoves"/>
                        </a:rPr>
                        <a:t>Маршрутизатор</a:t>
                      </a:r>
                      <a:r>
                        <a:rPr lang="ru-RU" sz="2000" baseline="0" dirty="0">
                          <a:latin typeface="TT Hoves"/>
                        </a:rPr>
                        <a:t> </a:t>
                      </a:r>
                      <a:r>
                        <a:rPr lang="en-US" sz="2000" baseline="0" dirty="0">
                          <a:latin typeface="TT Hoves"/>
                        </a:rPr>
                        <a:t>A</a:t>
                      </a:r>
                    </a:p>
                    <a:p>
                      <a:pPr algn="ctr"/>
                      <a:r>
                        <a:rPr lang="ru-RU" sz="2000" baseline="0" dirty="0">
                          <a:latin typeface="TT Hoves"/>
                        </a:rPr>
                        <a:t>Таблица маршрутизации</a:t>
                      </a:r>
                      <a:endParaRPr lang="ru-RU" sz="2000" dirty="0">
                        <a:latin typeface="TT Hoves"/>
                      </a:endParaRPr>
                    </a:p>
                  </a:txBody>
                  <a:tcPr/>
                </a:tc>
                <a:tc hMerge="1">
                  <a:txBody>
                    <a:bodyPr/>
                    <a:lstStyle/>
                    <a:p>
                      <a:endParaRPr lang="ru-RU" dirty="0"/>
                    </a:p>
                  </a:txBody>
                  <a:tcPr/>
                </a:tc>
                <a:tc hMerge="1">
                  <a:txBody>
                    <a:bodyPr/>
                    <a:lstStyle/>
                    <a:p>
                      <a:endParaRPr lang="ru-RU" dirty="0"/>
                    </a:p>
                  </a:txBody>
                  <a:tcPr/>
                </a:tc>
                <a:extLst>
                  <a:ext uri="{0D108BD9-81ED-4DB2-BD59-A6C34878D82A}">
                    <a16:rowId xmlns:a16="http://schemas.microsoft.com/office/drawing/2014/main" val="10000"/>
                  </a:ext>
                </a:extLst>
              </a:tr>
              <a:tr h="370840">
                <a:tc>
                  <a:txBody>
                    <a:bodyPr/>
                    <a:lstStyle/>
                    <a:p>
                      <a:pPr algn="ctr"/>
                      <a:r>
                        <a:rPr lang="ru-RU" sz="2000" dirty="0">
                          <a:latin typeface="TT Hoves"/>
                        </a:rPr>
                        <a:t>Сеть</a:t>
                      </a:r>
                    </a:p>
                  </a:txBody>
                  <a:tcPr>
                    <a:lnR w="12700" cap="flat" cmpd="sng" algn="ctr">
                      <a:solidFill>
                        <a:schemeClr val="tx1"/>
                      </a:solidFill>
                      <a:prstDash val="solid"/>
                      <a:round/>
                      <a:headEnd type="none" w="med" len="med"/>
                      <a:tailEnd type="none" w="med" len="med"/>
                    </a:lnR>
                  </a:tcPr>
                </a:tc>
                <a:tc>
                  <a:txBody>
                    <a:bodyPr/>
                    <a:lstStyle/>
                    <a:p>
                      <a:pPr algn="ctr"/>
                      <a:r>
                        <a:rPr lang="ru-RU" sz="2000" dirty="0">
                          <a:latin typeface="TT Hoves"/>
                        </a:rPr>
                        <a:t>Метрика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a:latin typeface="TT Hoves"/>
                        </a:rPr>
                        <a:t>Следующая точка</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r>
                        <a:rPr lang="ru-RU" sz="2000" dirty="0">
                          <a:latin typeface="TT Hoves"/>
                        </a:rPr>
                        <a:t>136.10.0.0</a:t>
                      </a:r>
                    </a:p>
                  </a:txBody>
                  <a:tcPr>
                    <a:lnR w="12700" cap="flat" cmpd="sng" algn="ctr">
                      <a:solidFill>
                        <a:schemeClr val="tx1"/>
                      </a:solidFill>
                      <a:prstDash val="solid"/>
                      <a:round/>
                      <a:headEnd type="none" w="med" len="med"/>
                      <a:tailEnd type="none" w="med" len="med"/>
                    </a:lnR>
                  </a:tcPr>
                </a:tc>
                <a:tc>
                  <a:txBody>
                    <a:bodyPr/>
                    <a:lstStyle/>
                    <a:p>
                      <a:pPr algn="ctr"/>
                      <a:r>
                        <a:rPr lang="ru-RU" sz="2000" dirty="0">
                          <a:latin typeface="TT Hoves"/>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dirty="0">
                          <a:latin typeface="TT Hoves"/>
                        </a:rPr>
                        <a:t>B</a:t>
                      </a:r>
                      <a:endParaRPr lang="ru-RU" sz="2000" dirty="0">
                        <a:latin typeface="TT Hove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graphicFrame>
        <p:nvGraphicFramePr>
          <p:cNvPr id="11" name="Таблица 10"/>
          <p:cNvGraphicFramePr>
            <a:graphicFrameLocks noGrp="1"/>
          </p:cNvGraphicFramePr>
          <p:nvPr>
            <p:extLst>
              <p:ext uri="{D42A27DB-BD31-4B8C-83A1-F6EECF244321}">
                <p14:modId xmlns:p14="http://schemas.microsoft.com/office/powerpoint/2010/main" val="2731995635"/>
              </p:ext>
            </p:extLst>
          </p:nvPr>
        </p:nvGraphicFramePr>
        <p:xfrm>
          <a:off x="4593691" y="4505060"/>
          <a:ext cx="5859920" cy="1493520"/>
        </p:xfrm>
        <a:graphic>
          <a:graphicData uri="http://schemas.openxmlformats.org/drawingml/2006/table">
            <a:tbl>
              <a:tblPr firstRow="1" bandRow="1">
                <a:tableStyleId>{6E25E649-3F16-4E02-A733-19D2CDBF48F0}</a:tableStyleId>
              </a:tblPr>
              <a:tblGrid>
                <a:gridCol w="1765440">
                  <a:extLst>
                    <a:ext uri="{9D8B030D-6E8A-4147-A177-3AD203B41FA5}">
                      <a16:colId xmlns:a16="http://schemas.microsoft.com/office/drawing/2014/main" val="20000"/>
                    </a:ext>
                  </a:extLst>
                </a:gridCol>
                <a:gridCol w="1666240">
                  <a:extLst>
                    <a:ext uri="{9D8B030D-6E8A-4147-A177-3AD203B41FA5}">
                      <a16:colId xmlns:a16="http://schemas.microsoft.com/office/drawing/2014/main" val="20001"/>
                    </a:ext>
                  </a:extLst>
                </a:gridCol>
                <a:gridCol w="2428240">
                  <a:extLst>
                    <a:ext uri="{9D8B030D-6E8A-4147-A177-3AD203B41FA5}">
                      <a16:colId xmlns:a16="http://schemas.microsoft.com/office/drawing/2014/main" val="20002"/>
                    </a:ext>
                  </a:extLst>
                </a:gridCol>
              </a:tblGrid>
              <a:tr h="583033">
                <a:tc gridSpan="3">
                  <a:txBody>
                    <a:bodyPr/>
                    <a:lstStyle/>
                    <a:p>
                      <a:pPr algn="ctr"/>
                      <a:r>
                        <a:rPr lang="ru-RU" sz="2000" dirty="0">
                          <a:latin typeface="TT Hoves"/>
                        </a:rPr>
                        <a:t>Маршрутизатор</a:t>
                      </a:r>
                      <a:r>
                        <a:rPr lang="ru-RU" sz="2000" baseline="0" dirty="0">
                          <a:latin typeface="TT Hoves"/>
                        </a:rPr>
                        <a:t> </a:t>
                      </a:r>
                      <a:r>
                        <a:rPr lang="en-US" sz="2000" baseline="0" dirty="0">
                          <a:latin typeface="TT Hoves"/>
                        </a:rPr>
                        <a:t>A</a:t>
                      </a:r>
                    </a:p>
                    <a:p>
                      <a:pPr algn="ctr"/>
                      <a:r>
                        <a:rPr lang="ru-RU" sz="2000" baseline="0" dirty="0">
                          <a:latin typeface="TT Hoves"/>
                        </a:rPr>
                        <a:t>Таблица маршрутизации</a:t>
                      </a:r>
                      <a:endParaRPr lang="ru-RU" sz="2000" dirty="0">
                        <a:latin typeface="TT Hoves"/>
                      </a:endParaRPr>
                    </a:p>
                  </a:txBody>
                  <a:tcPr/>
                </a:tc>
                <a:tc hMerge="1">
                  <a:txBody>
                    <a:bodyPr/>
                    <a:lstStyle/>
                    <a:p>
                      <a:endParaRPr lang="ru-RU" dirty="0"/>
                    </a:p>
                  </a:txBody>
                  <a:tcPr/>
                </a:tc>
                <a:tc hMerge="1">
                  <a:txBody>
                    <a:bodyPr/>
                    <a:lstStyle/>
                    <a:p>
                      <a:endParaRPr lang="ru-RU" dirty="0"/>
                    </a:p>
                  </a:txBody>
                  <a:tcPr/>
                </a:tc>
                <a:extLst>
                  <a:ext uri="{0D108BD9-81ED-4DB2-BD59-A6C34878D82A}">
                    <a16:rowId xmlns:a16="http://schemas.microsoft.com/office/drawing/2014/main" val="10000"/>
                  </a:ext>
                </a:extLst>
              </a:tr>
              <a:tr h="370840">
                <a:tc>
                  <a:txBody>
                    <a:bodyPr/>
                    <a:lstStyle/>
                    <a:p>
                      <a:pPr algn="ctr"/>
                      <a:r>
                        <a:rPr lang="ru-RU" sz="2000" dirty="0">
                          <a:latin typeface="TT Hoves"/>
                        </a:rPr>
                        <a:t>Сеть</a:t>
                      </a:r>
                    </a:p>
                  </a:txBody>
                  <a:tcPr>
                    <a:lnR w="12700" cap="flat" cmpd="sng" algn="ctr">
                      <a:solidFill>
                        <a:schemeClr val="tx1"/>
                      </a:solidFill>
                      <a:prstDash val="solid"/>
                      <a:round/>
                      <a:headEnd type="none" w="med" len="med"/>
                      <a:tailEnd type="none" w="med" len="med"/>
                    </a:lnR>
                  </a:tcPr>
                </a:tc>
                <a:tc>
                  <a:txBody>
                    <a:bodyPr/>
                    <a:lstStyle/>
                    <a:p>
                      <a:pPr algn="ctr"/>
                      <a:r>
                        <a:rPr lang="ru-RU" sz="2000" dirty="0">
                          <a:latin typeface="TT Hoves"/>
                        </a:rPr>
                        <a:t>Метрика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a:latin typeface="TT Hoves"/>
                        </a:rPr>
                        <a:t>Следующая точка</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r>
                        <a:rPr lang="ru-RU" sz="2000" dirty="0">
                          <a:latin typeface="TT Hoves"/>
                        </a:rPr>
                        <a:t>136.10.0.0</a:t>
                      </a:r>
                    </a:p>
                  </a:txBody>
                  <a:tcPr>
                    <a:lnR w="12700" cap="flat" cmpd="sng" algn="ctr">
                      <a:solidFill>
                        <a:schemeClr val="tx1"/>
                      </a:solidFill>
                      <a:prstDash val="solid"/>
                      <a:round/>
                      <a:headEnd type="none" w="med" len="med"/>
                      <a:tailEnd type="none" w="med" len="med"/>
                    </a:lnR>
                  </a:tcPr>
                </a:tc>
                <a:tc>
                  <a:txBody>
                    <a:bodyPr/>
                    <a:lstStyle/>
                    <a:p>
                      <a:pPr algn="ctr"/>
                      <a:r>
                        <a:rPr lang="en-US" sz="2000" dirty="0">
                          <a:latin typeface="TT Hoves"/>
                        </a:rPr>
                        <a:t>2</a:t>
                      </a:r>
                      <a:endParaRPr lang="ru-RU" sz="2000"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000" dirty="0">
                          <a:latin typeface="TT Hoves"/>
                        </a:rPr>
                        <a:t>D</a:t>
                      </a:r>
                      <a:endParaRPr lang="ru-RU" sz="2000" dirty="0">
                        <a:latin typeface="TT Hove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bl>
          </a:graphicData>
        </a:graphic>
      </p:graphicFrame>
      <p:cxnSp>
        <p:nvCxnSpPr>
          <p:cNvPr id="13" name="Прямая со стрелкой 12"/>
          <p:cNvCxnSpPr/>
          <p:nvPr/>
        </p:nvCxnSpPr>
        <p:spPr>
          <a:xfrm>
            <a:off x="3604260" y="3422098"/>
            <a:ext cx="89916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Скругленная соединительная линия 14"/>
          <p:cNvCxnSpPr/>
          <p:nvPr/>
        </p:nvCxnSpPr>
        <p:spPr>
          <a:xfrm>
            <a:off x="10453611" y="3904327"/>
            <a:ext cx="10160" cy="1868354"/>
          </a:xfrm>
          <a:prstGeom prst="curvedConnector3">
            <a:avLst>
              <a:gd name="adj1" fmla="val 8275000"/>
            </a:avLst>
          </a:prstGeom>
          <a:ln w="38100">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083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lgn="l"/>
            <a:fld id="{3B5CA0C3-2E3F-4C16-8F43-1643E3AA67E7}" type="slidenum">
              <a:rPr lang="ru-RU" smtClean="0"/>
              <a:pPr algn="l"/>
              <a:t>23</a:t>
            </a:fld>
            <a:endParaRPr lang="ru-RU"/>
          </a:p>
        </p:txBody>
      </p:sp>
      <p:sp>
        <p:nvSpPr>
          <p:cNvPr id="4" name="Заголовок 3"/>
          <p:cNvSpPr>
            <a:spLocks noGrp="1"/>
          </p:cNvSpPr>
          <p:nvPr>
            <p:ph type="title"/>
          </p:nvPr>
        </p:nvSpPr>
        <p:spPr>
          <a:xfrm>
            <a:off x="1584000" y="1071840"/>
            <a:ext cx="9067259" cy="1097927"/>
          </a:xfrm>
        </p:spPr>
        <p:txBody>
          <a:bodyPr>
            <a:normAutofit/>
          </a:bodyPr>
          <a:lstStyle/>
          <a:p>
            <a:pPr algn="ctr"/>
            <a:r>
              <a:rPr lang="ru-RU" sz="4000" b="1" dirty="0">
                <a:effectLst>
                  <a:outerShdw blurRad="38100" dist="38100" dir="2700000" algn="tl">
                    <a:srgbClr val="000000">
                      <a:alpha val="43137"/>
                    </a:srgbClr>
                  </a:outerShdw>
                </a:effectLst>
                <a:latin typeface="TT Hoves DemiBold" panose="02000503030000020004" pitchFamily="2" charset="-52"/>
              </a:rPr>
              <a:t>Формат </a:t>
            </a:r>
            <a:r>
              <a:rPr lang="en-US" sz="4000" b="1" dirty="0">
                <a:effectLst>
                  <a:outerShdw blurRad="38100" dist="38100" dir="2700000" algn="tl">
                    <a:srgbClr val="000000">
                      <a:alpha val="43137"/>
                    </a:srgbClr>
                  </a:outerShdw>
                </a:effectLst>
                <a:latin typeface="TT Hoves DemiBold" panose="02000503030000020004" pitchFamily="2" charset="-52"/>
              </a:rPr>
              <a:t>RIP </a:t>
            </a:r>
            <a:r>
              <a:rPr lang="ru-RU" sz="4000" b="1" dirty="0">
                <a:effectLst>
                  <a:outerShdw blurRad="38100" dist="38100" dir="2700000" algn="tl">
                    <a:srgbClr val="000000">
                      <a:alpha val="43137"/>
                    </a:srgbClr>
                  </a:outerShdw>
                </a:effectLst>
                <a:latin typeface="TT Hoves DemiBold" panose="02000503030000020004" pitchFamily="2" charset="-52"/>
              </a:rPr>
              <a:t>сообщения</a:t>
            </a:r>
          </a:p>
        </p:txBody>
      </p:sp>
      <p:sp>
        <p:nvSpPr>
          <p:cNvPr id="9" name="Текст 8"/>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Сетевой  уровень – </a:t>
            </a:r>
            <a:r>
              <a:rPr lang="en-US" dirty="0">
                <a:latin typeface="TT Hoves"/>
              </a:rPr>
              <a:t>L3</a:t>
            </a:r>
            <a:endParaRPr lang="ru-RU" dirty="0">
              <a:latin typeface="TT Hoves"/>
            </a:endParaRPr>
          </a:p>
        </p:txBody>
      </p:sp>
      <p:graphicFrame>
        <p:nvGraphicFramePr>
          <p:cNvPr id="10" name="Таблица 9"/>
          <p:cNvGraphicFramePr>
            <a:graphicFrameLocks noGrp="1"/>
          </p:cNvGraphicFramePr>
          <p:nvPr>
            <p:extLst>
              <p:ext uri="{D42A27DB-BD31-4B8C-83A1-F6EECF244321}">
                <p14:modId xmlns:p14="http://schemas.microsoft.com/office/powerpoint/2010/main" val="1457525801"/>
              </p:ext>
            </p:extLst>
          </p:nvPr>
        </p:nvGraphicFramePr>
        <p:xfrm>
          <a:off x="917734" y="2792768"/>
          <a:ext cx="5046562" cy="2167993"/>
        </p:xfrm>
        <a:graphic>
          <a:graphicData uri="http://schemas.openxmlformats.org/drawingml/2006/table">
            <a:tbl>
              <a:tblPr firstRow="1" bandRow="1">
                <a:tableStyleId>{6E25E649-3F16-4E02-A733-19D2CDBF48F0}</a:tableStyleId>
              </a:tblPr>
              <a:tblGrid>
                <a:gridCol w="1293544">
                  <a:extLst>
                    <a:ext uri="{9D8B030D-6E8A-4147-A177-3AD203B41FA5}">
                      <a16:colId xmlns:a16="http://schemas.microsoft.com/office/drawing/2014/main" val="20000"/>
                    </a:ext>
                  </a:extLst>
                </a:gridCol>
                <a:gridCol w="1183439">
                  <a:extLst>
                    <a:ext uri="{9D8B030D-6E8A-4147-A177-3AD203B41FA5}">
                      <a16:colId xmlns:a16="http://schemas.microsoft.com/office/drawing/2014/main" val="20001"/>
                    </a:ext>
                  </a:extLst>
                </a:gridCol>
                <a:gridCol w="2569579">
                  <a:extLst>
                    <a:ext uri="{9D8B030D-6E8A-4147-A177-3AD203B41FA5}">
                      <a16:colId xmlns:a16="http://schemas.microsoft.com/office/drawing/2014/main" val="20002"/>
                    </a:ext>
                  </a:extLst>
                </a:gridCol>
              </a:tblGrid>
              <a:tr h="583033">
                <a:tc>
                  <a:txBody>
                    <a:bodyPr/>
                    <a:lstStyle/>
                    <a:p>
                      <a:pPr algn="ctr"/>
                      <a:r>
                        <a:rPr lang="ru-RU" sz="2000" dirty="0">
                          <a:latin typeface="TT Hoves"/>
                        </a:rPr>
                        <a:t>Команда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dirty="0">
                          <a:latin typeface="TT Hoves"/>
                        </a:rPr>
                        <a:t>Версия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dirty="0">
                          <a:latin typeface="TT Hoves"/>
                        </a:rPr>
                        <a:t>Зарезервировано</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0"/>
                  </a:ext>
                </a:extLst>
              </a:tr>
              <a:tr h="370840">
                <a:tc gridSpan="2">
                  <a:txBody>
                    <a:bodyPr/>
                    <a:lstStyle/>
                    <a:p>
                      <a:pPr algn="ctr"/>
                      <a:r>
                        <a:rPr lang="ru-RU" sz="2000" dirty="0">
                          <a:latin typeface="TT Hoves"/>
                        </a:rPr>
                        <a:t>Семейство</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algn="ctr"/>
                      <a:endParaRPr lang="ru-RU" sz="2000"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a:latin typeface="TT Hoves"/>
                        </a:rPr>
                        <a:t>Все нули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gridSpan="3">
                  <a:txBody>
                    <a:bodyPr/>
                    <a:lstStyle/>
                    <a:p>
                      <a:pPr algn="ctr"/>
                      <a:r>
                        <a:rPr lang="ru-RU" sz="2000" dirty="0">
                          <a:latin typeface="TT Hoves"/>
                        </a:rPr>
                        <a:t>Сетевой</a:t>
                      </a:r>
                      <a:r>
                        <a:rPr lang="ru-RU" sz="2000" baseline="0" dirty="0">
                          <a:latin typeface="TT Hoves"/>
                        </a:rPr>
                        <a:t> адрес</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ru-RU" sz="2000"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ctr"/>
                      <a:endParaRPr lang="ru-RU" sz="2000" dirty="0">
                        <a:latin typeface="TT Hove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370840">
                <a:tc gridSpan="3">
                  <a:txBody>
                    <a:bodyPr/>
                    <a:lstStyle/>
                    <a:p>
                      <a:pPr algn="ctr"/>
                      <a:r>
                        <a:rPr lang="ru-RU" sz="2000" dirty="0">
                          <a:latin typeface="TT Hoves"/>
                        </a:rPr>
                        <a:t>Все нули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3"/>
                  </a:ext>
                </a:extLst>
              </a:tr>
              <a:tr h="370840">
                <a:tc gridSpan="3">
                  <a:txBody>
                    <a:bodyPr/>
                    <a:lstStyle/>
                    <a:p>
                      <a:pPr algn="ctr"/>
                      <a:r>
                        <a:rPr lang="ru-RU" sz="2000" dirty="0">
                          <a:latin typeface="TT Hoves"/>
                        </a:rPr>
                        <a:t>Расстояние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4"/>
                  </a:ext>
                </a:extLst>
              </a:tr>
            </a:tbl>
          </a:graphicData>
        </a:graphic>
      </p:graphicFrame>
      <p:sp>
        <p:nvSpPr>
          <p:cNvPr id="39" name="Левая круглая скобка 38"/>
          <p:cNvSpPr/>
          <p:nvPr/>
        </p:nvSpPr>
        <p:spPr>
          <a:xfrm>
            <a:off x="751948" y="3366544"/>
            <a:ext cx="158496" cy="1597152"/>
          </a:xfrm>
          <a:prstGeom prst="leftBracket">
            <a:avLst/>
          </a:prstGeom>
          <a:ln w="1905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0" name="TextBox 39"/>
          <p:cNvSpPr txBox="1"/>
          <p:nvPr/>
        </p:nvSpPr>
        <p:spPr>
          <a:xfrm rot="16200000">
            <a:off x="-931882" y="3834734"/>
            <a:ext cx="2721414" cy="400110"/>
          </a:xfrm>
          <a:prstGeom prst="rect">
            <a:avLst/>
          </a:prstGeom>
          <a:noFill/>
        </p:spPr>
        <p:txBody>
          <a:bodyPr wrap="square" rtlCol="0">
            <a:spAutoFit/>
          </a:bodyPr>
          <a:lstStyle/>
          <a:p>
            <a:pPr algn="ctr"/>
            <a:r>
              <a:rPr lang="ru-RU" sz="2000" dirty="0">
                <a:latin typeface="TT Hoves"/>
              </a:rPr>
              <a:t>Повторяемая часть</a:t>
            </a:r>
          </a:p>
        </p:txBody>
      </p:sp>
      <p:graphicFrame>
        <p:nvGraphicFramePr>
          <p:cNvPr id="42" name="Таблица 41"/>
          <p:cNvGraphicFramePr>
            <a:graphicFrameLocks noGrp="1"/>
          </p:cNvGraphicFramePr>
          <p:nvPr>
            <p:extLst>
              <p:ext uri="{D42A27DB-BD31-4B8C-83A1-F6EECF244321}">
                <p14:modId xmlns:p14="http://schemas.microsoft.com/office/powerpoint/2010/main" val="1663436298"/>
              </p:ext>
            </p:extLst>
          </p:nvPr>
        </p:nvGraphicFramePr>
        <p:xfrm>
          <a:off x="6787153" y="2585421"/>
          <a:ext cx="5046562" cy="2564233"/>
        </p:xfrm>
        <a:graphic>
          <a:graphicData uri="http://schemas.openxmlformats.org/drawingml/2006/table">
            <a:tbl>
              <a:tblPr firstRow="1" bandRow="1">
                <a:tableStyleId>{6E25E649-3F16-4E02-A733-19D2CDBF48F0}</a:tableStyleId>
              </a:tblPr>
              <a:tblGrid>
                <a:gridCol w="1293544">
                  <a:extLst>
                    <a:ext uri="{9D8B030D-6E8A-4147-A177-3AD203B41FA5}">
                      <a16:colId xmlns:a16="http://schemas.microsoft.com/office/drawing/2014/main" val="20000"/>
                    </a:ext>
                  </a:extLst>
                </a:gridCol>
                <a:gridCol w="1183439">
                  <a:extLst>
                    <a:ext uri="{9D8B030D-6E8A-4147-A177-3AD203B41FA5}">
                      <a16:colId xmlns:a16="http://schemas.microsoft.com/office/drawing/2014/main" val="20001"/>
                    </a:ext>
                  </a:extLst>
                </a:gridCol>
                <a:gridCol w="2569579">
                  <a:extLst>
                    <a:ext uri="{9D8B030D-6E8A-4147-A177-3AD203B41FA5}">
                      <a16:colId xmlns:a16="http://schemas.microsoft.com/office/drawing/2014/main" val="20002"/>
                    </a:ext>
                  </a:extLst>
                </a:gridCol>
              </a:tblGrid>
              <a:tr h="583033">
                <a:tc>
                  <a:txBody>
                    <a:bodyPr/>
                    <a:lstStyle/>
                    <a:p>
                      <a:pPr algn="ctr"/>
                      <a:r>
                        <a:rPr lang="ru-RU" sz="2000" dirty="0">
                          <a:latin typeface="TT Hoves"/>
                        </a:rPr>
                        <a:t>Команда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dirty="0">
                          <a:latin typeface="TT Hoves"/>
                        </a:rPr>
                        <a:t>Версия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dirty="0">
                          <a:latin typeface="TT Hoves"/>
                        </a:rPr>
                        <a:t>Зарезервировано</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0"/>
                  </a:ext>
                </a:extLst>
              </a:tr>
              <a:tr h="370840">
                <a:tc gridSpan="2">
                  <a:txBody>
                    <a:bodyPr/>
                    <a:lstStyle/>
                    <a:p>
                      <a:pPr algn="ctr"/>
                      <a:r>
                        <a:rPr lang="ru-RU" sz="2000" dirty="0">
                          <a:latin typeface="TT Hoves"/>
                        </a:rPr>
                        <a:t>Семейство</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algn="ctr"/>
                      <a:endParaRPr lang="ru-RU" sz="2000"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ru-RU" sz="2000" dirty="0">
                          <a:latin typeface="TT Hoves"/>
                        </a:rPr>
                        <a:t>Тэг маршрута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gridSpan="3">
                  <a:txBody>
                    <a:bodyPr/>
                    <a:lstStyle/>
                    <a:p>
                      <a:pPr algn="ctr"/>
                      <a:r>
                        <a:rPr lang="ru-RU" sz="2000" dirty="0">
                          <a:latin typeface="TT Hoves"/>
                        </a:rPr>
                        <a:t>Сетевой</a:t>
                      </a:r>
                      <a:r>
                        <a:rPr lang="ru-RU" sz="2000" baseline="0" dirty="0">
                          <a:latin typeface="TT Hoves"/>
                        </a:rPr>
                        <a:t> адрес</a:t>
                      </a:r>
                      <a:endParaRPr lang="ru-RU" sz="2000" dirty="0">
                        <a:latin typeface="TT Hove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ru-RU" sz="2000" dirty="0">
                        <a:latin typeface="TT Hove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pPr algn="ctr"/>
                      <a:endParaRPr lang="ru-RU" sz="2000" dirty="0">
                        <a:latin typeface="TT Hoves"/>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370840">
                <a:tc gridSpan="3">
                  <a:txBody>
                    <a:bodyPr/>
                    <a:lstStyle/>
                    <a:p>
                      <a:pPr algn="ctr"/>
                      <a:r>
                        <a:rPr lang="ru-RU" sz="2000" dirty="0">
                          <a:latin typeface="TT Hoves"/>
                        </a:rPr>
                        <a:t>Маска подсети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3"/>
                  </a:ext>
                </a:extLst>
              </a:tr>
              <a:tr h="370840">
                <a:tc gridSpan="3">
                  <a:txBody>
                    <a:bodyPr/>
                    <a:lstStyle/>
                    <a:p>
                      <a:pPr algn="ctr"/>
                      <a:r>
                        <a:rPr lang="ru-RU" sz="2000" dirty="0">
                          <a:latin typeface="TT Hoves"/>
                        </a:rPr>
                        <a:t>Адрес следующего участка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4"/>
                  </a:ext>
                </a:extLst>
              </a:tr>
              <a:tr h="370840">
                <a:tc gridSpan="3">
                  <a:txBody>
                    <a:bodyPr/>
                    <a:lstStyle/>
                    <a:p>
                      <a:pPr algn="ctr"/>
                      <a:r>
                        <a:rPr lang="ru-RU" sz="2000" dirty="0">
                          <a:latin typeface="TT Hoves"/>
                        </a:rPr>
                        <a:t>Расстояние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5"/>
                  </a:ext>
                </a:extLst>
              </a:tr>
            </a:tbl>
          </a:graphicData>
        </a:graphic>
      </p:graphicFrame>
      <p:sp>
        <p:nvSpPr>
          <p:cNvPr id="43" name="Левая круглая скобка 42"/>
          <p:cNvSpPr/>
          <p:nvPr/>
        </p:nvSpPr>
        <p:spPr>
          <a:xfrm>
            <a:off x="6621367" y="3342639"/>
            <a:ext cx="158496" cy="1579881"/>
          </a:xfrm>
          <a:prstGeom prst="leftBracket">
            <a:avLst/>
          </a:prstGeom>
          <a:ln w="19050">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44" name="TextBox 43"/>
          <p:cNvSpPr txBox="1"/>
          <p:nvPr/>
        </p:nvSpPr>
        <p:spPr>
          <a:xfrm rot="16200000">
            <a:off x="5558909" y="3932524"/>
            <a:ext cx="1514124" cy="400110"/>
          </a:xfrm>
          <a:prstGeom prst="rect">
            <a:avLst/>
          </a:prstGeom>
          <a:noFill/>
        </p:spPr>
        <p:txBody>
          <a:bodyPr wrap="square" rtlCol="0">
            <a:spAutoFit/>
          </a:bodyPr>
          <a:lstStyle/>
          <a:p>
            <a:pPr algn="ctr"/>
            <a:r>
              <a:rPr lang="ru-RU" sz="2000" dirty="0">
                <a:latin typeface="TT Hoves"/>
              </a:rPr>
              <a:t>Заменено</a:t>
            </a:r>
          </a:p>
        </p:txBody>
      </p:sp>
      <p:sp>
        <p:nvSpPr>
          <p:cNvPr id="45" name="TextBox 44"/>
          <p:cNvSpPr txBox="1"/>
          <p:nvPr/>
        </p:nvSpPr>
        <p:spPr>
          <a:xfrm>
            <a:off x="8442959" y="5281950"/>
            <a:ext cx="1872584" cy="369332"/>
          </a:xfrm>
          <a:prstGeom prst="rect">
            <a:avLst/>
          </a:prstGeom>
          <a:noFill/>
        </p:spPr>
        <p:txBody>
          <a:bodyPr wrap="square" rtlCol="0">
            <a:spAutoFit/>
          </a:bodyPr>
          <a:lstStyle/>
          <a:p>
            <a:r>
              <a:rPr lang="en-US" dirty="0">
                <a:latin typeface="TT Hoves"/>
              </a:rPr>
              <a:t>RIP </a:t>
            </a:r>
            <a:r>
              <a:rPr lang="ru-RU" dirty="0">
                <a:latin typeface="TT Hoves"/>
              </a:rPr>
              <a:t>версии 2</a:t>
            </a:r>
          </a:p>
        </p:txBody>
      </p:sp>
      <p:sp>
        <p:nvSpPr>
          <p:cNvPr id="49" name="TextBox 48"/>
          <p:cNvSpPr txBox="1"/>
          <p:nvPr/>
        </p:nvSpPr>
        <p:spPr>
          <a:xfrm>
            <a:off x="3098800" y="5281200"/>
            <a:ext cx="650240" cy="369332"/>
          </a:xfrm>
          <a:prstGeom prst="rect">
            <a:avLst/>
          </a:prstGeom>
          <a:noFill/>
        </p:spPr>
        <p:txBody>
          <a:bodyPr wrap="square" rtlCol="0">
            <a:spAutoFit/>
          </a:bodyPr>
          <a:lstStyle/>
          <a:p>
            <a:r>
              <a:rPr lang="en-US" dirty="0">
                <a:latin typeface="TT Hoves"/>
              </a:rPr>
              <a:t>RIP</a:t>
            </a:r>
            <a:endParaRPr lang="ru-RU" dirty="0">
              <a:latin typeface="TT Hoves"/>
            </a:endParaRPr>
          </a:p>
        </p:txBody>
      </p:sp>
    </p:spTree>
    <p:extLst>
      <p:ext uri="{BB962C8B-B14F-4D97-AF65-F5344CB8AC3E}">
        <p14:creationId xmlns:p14="http://schemas.microsoft.com/office/powerpoint/2010/main" val="3217351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pPr/>
              <a:t>24</a:t>
            </a:fld>
            <a:endParaRPr lang="ru-RU"/>
          </a:p>
        </p:txBody>
      </p:sp>
      <p:sp>
        <p:nvSpPr>
          <p:cNvPr id="4" name="Заголовок 3"/>
          <p:cNvSpPr>
            <a:spLocks noGrp="1"/>
          </p:cNvSpPr>
          <p:nvPr>
            <p:ph type="title"/>
          </p:nvPr>
        </p:nvSpPr>
        <p:spPr>
          <a:xfrm>
            <a:off x="2681829" y="1071841"/>
            <a:ext cx="9067259" cy="830112"/>
          </a:xfrm>
        </p:spPr>
        <p:txBody>
          <a:bodyPr>
            <a:normAutofit fontScale="90000"/>
          </a:bodyPr>
          <a:lstStyle/>
          <a:p>
            <a:r>
              <a:rPr lang="ru-RU" b="1" dirty="0">
                <a:effectLst>
                  <a:outerShdw blurRad="38100" dist="38100" dir="2700000" algn="tl">
                    <a:srgbClr val="000000">
                      <a:alpha val="43137"/>
                    </a:srgbClr>
                  </a:outerShdw>
                </a:effectLst>
                <a:latin typeface="TT Hoves DemiBold" panose="02000503030000020004" pitchFamily="2" charset="-52"/>
              </a:rPr>
              <a:t>Аутентификация </a:t>
            </a:r>
            <a:r>
              <a:rPr lang="en-US" b="1" dirty="0">
                <a:effectLst>
                  <a:outerShdw blurRad="38100" dist="38100" dir="2700000" algn="tl">
                    <a:srgbClr val="000000">
                      <a:alpha val="43137"/>
                    </a:srgbClr>
                  </a:outerShdw>
                </a:effectLst>
                <a:latin typeface="TT Hoves DemiBold" panose="02000503030000020004" pitchFamily="2" charset="-52"/>
              </a:rPr>
              <a:t>RIP </a:t>
            </a:r>
            <a:r>
              <a:rPr lang="ru-RU" b="1" dirty="0">
                <a:effectLst>
                  <a:outerShdw blurRad="38100" dist="38100" dir="2700000" algn="tl">
                    <a:srgbClr val="000000">
                      <a:alpha val="43137"/>
                    </a:srgbClr>
                  </a:outerShdw>
                </a:effectLst>
                <a:latin typeface="TT Hoves DemiBold" panose="02000503030000020004" pitchFamily="2" charset="-52"/>
              </a:rPr>
              <a:t>версии 2</a:t>
            </a:r>
            <a:br>
              <a:rPr lang="ru-RU" b="1" dirty="0">
                <a:effectLst>
                  <a:outerShdw blurRad="38100" dist="38100" dir="2700000" algn="tl">
                    <a:srgbClr val="000000">
                      <a:alpha val="43137"/>
                    </a:srgbClr>
                  </a:outerShdw>
                </a:effectLst>
                <a:latin typeface="TT Hoves DemiBold" panose="02000503030000020004" pitchFamily="2" charset="-52"/>
              </a:rPr>
            </a:br>
            <a:endParaRPr lang="ru-RU" dirty="0">
              <a:effectLst>
                <a:outerShdw blurRad="38100" dist="38100" dir="2700000" algn="tl">
                  <a:srgbClr val="000000">
                    <a:alpha val="43137"/>
                  </a:srgbClr>
                </a:outerShdw>
              </a:effectLst>
              <a:latin typeface="TT Hoves DemiBold" panose="02000503030000020004" pitchFamily="2" charset="-52"/>
            </a:endParaRPr>
          </a:p>
        </p:txBody>
      </p:sp>
      <p:sp>
        <p:nvSpPr>
          <p:cNvPr id="10" name="Текст 8"/>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Сетевой  уровень – </a:t>
            </a:r>
            <a:r>
              <a:rPr lang="en-US" dirty="0">
                <a:latin typeface="TT Hoves"/>
              </a:rPr>
              <a:t>L3</a:t>
            </a:r>
            <a:endParaRPr lang="ru-RU" dirty="0">
              <a:latin typeface="TT Hoves"/>
            </a:endParaRPr>
          </a:p>
        </p:txBody>
      </p:sp>
      <p:graphicFrame>
        <p:nvGraphicFramePr>
          <p:cNvPr id="11" name="Таблица 10"/>
          <p:cNvGraphicFramePr>
            <a:graphicFrameLocks noGrp="1"/>
          </p:cNvGraphicFramePr>
          <p:nvPr>
            <p:extLst>
              <p:ext uri="{D42A27DB-BD31-4B8C-83A1-F6EECF244321}">
                <p14:modId xmlns:p14="http://schemas.microsoft.com/office/powerpoint/2010/main" val="1343277815"/>
              </p:ext>
            </p:extLst>
          </p:nvPr>
        </p:nvGraphicFramePr>
        <p:xfrm>
          <a:off x="2497552" y="2684008"/>
          <a:ext cx="8437880" cy="3043175"/>
        </p:xfrm>
        <a:graphic>
          <a:graphicData uri="http://schemas.openxmlformats.org/drawingml/2006/table">
            <a:tbl>
              <a:tblPr firstRow="1" bandRow="1">
                <a:tableStyleId>{5940675A-B579-460E-94D1-54222C63F5DA}</a:tableStyleId>
              </a:tblPr>
              <a:tblGrid>
                <a:gridCol w="2265680">
                  <a:extLst>
                    <a:ext uri="{9D8B030D-6E8A-4147-A177-3AD203B41FA5}">
                      <a16:colId xmlns:a16="http://schemas.microsoft.com/office/drawing/2014/main" val="20000"/>
                    </a:ext>
                  </a:extLst>
                </a:gridCol>
                <a:gridCol w="1920240">
                  <a:extLst>
                    <a:ext uri="{9D8B030D-6E8A-4147-A177-3AD203B41FA5}">
                      <a16:colId xmlns:a16="http://schemas.microsoft.com/office/drawing/2014/main" val="20001"/>
                    </a:ext>
                  </a:extLst>
                </a:gridCol>
                <a:gridCol w="4251960">
                  <a:extLst>
                    <a:ext uri="{9D8B030D-6E8A-4147-A177-3AD203B41FA5}">
                      <a16:colId xmlns:a16="http://schemas.microsoft.com/office/drawing/2014/main" val="20002"/>
                    </a:ext>
                  </a:extLst>
                </a:gridCol>
              </a:tblGrid>
              <a:tr h="370840">
                <a:tc>
                  <a:txBody>
                    <a:bodyPr/>
                    <a:lstStyle/>
                    <a:p>
                      <a:pPr algn="ctr"/>
                      <a:r>
                        <a:rPr lang="ru-RU" dirty="0">
                          <a:latin typeface="TT Hoves"/>
                        </a:rPr>
                        <a:t>Команда</a:t>
                      </a:r>
                    </a:p>
                  </a:txBody>
                  <a:tcPr anchor="ctr"/>
                </a:tc>
                <a:tc>
                  <a:txBody>
                    <a:bodyPr/>
                    <a:lstStyle/>
                    <a:p>
                      <a:pPr algn="ctr"/>
                      <a:r>
                        <a:rPr lang="ru-RU" dirty="0">
                          <a:latin typeface="TT Hoves"/>
                        </a:rPr>
                        <a:t>Версия</a:t>
                      </a:r>
                    </a:p>
                  </a:txBody>
                  <a:tcPr anchor="ctr"/>
                </a:tc>
                <a:tc>
                  <a:txBody>
                    <a:bodyPr/>
                    <a:lstStyle/>
                    <a:p>
                      <a:pPr algn="ctr"/>
                      <a:r>
                        <a:rPr lang="ru-RU" dirty="0">
                          <a:latin typeface="TT Hoves"/>
                        </a:rPr>
                        <a:t>Все</a:t>
                      </a:r>
                      <a:r>
                        <a:rPr lang="ru-RU" baseline="0" dirty="0">
                          <a:latin typeface="TT Hoves"/>
                        </a:rPr>
                        <a:t> нули</a:t>
                      </a:r>
                      <a:endParaRPr lang="ru-RU" dirty="0">
                        <a:latin typeface="TT Hoves"/>
                      </a:endParaRPr>
                    </a:p>
                  </a:txBody>
                  <a:tcPr anchor="ctr"/>
                </a:tc>
                <a:extLst>
                  <a:ext uri="{0D108BD9-81ED-4DB2-BD59-A6C34878D82A}">
                    <a16:rowId xmlns:a16="http://schemas.microsoft.com/office/drawing/2014/main" val="10000"/>
                  </a:ext>
                </a:extLst>
              </a:tr>
              <a:tr h="447295">
                <a:tc gridSpan="2">
                  <a:txBody>
                    <a:bodyPr/>
                    <a:lstStyle/>
                    <a:p>
                      <a:pPr algn="ctr"/>
                      <a:r>
                        <a:rPr lang="ru-RU" dirty="0">
                          <a:latin typeface="TT Hoves"/>
                        </a:rPr>
                        <a:t>0х</a:t>
                      </a:r>
                      <a:r>
                        <a:rPr lang="en-US" dirty="0">
                          <a:latin typeface="TT Hoves"/>
                        </a:rPr>
                        <a:t>FFFF</a:t>
                      </a:r>
                      <a:endParaRPr lang="ru-RU" dirty="0">
                        <a:latin typeface="TT Hoves"/>
                      </a:endParaRPr>
                    </a:p>
                  </a:txBody>
                  <a:tcPr anchor="ctr">
                    <a:solidFill>
                      <a:schemeClr val="accent1">
                        <a:lumMod val="20000"/>
                        <a:lumOff val="80000"/>
                      </a:schemeClr>
                    </a:solidFill>
                  </a:tcPr>
                </a:tc>
                <a:tc hMerge="1">
                  <a:txBody>
                    <a:bodyPr/>
                    <a:lstStyle/>
                    <a:p>
                      <a:endParaRPr lang="ru-RU"/>
                    </a:p>
                  </a:txBody>
                  <a:tcPr/>
                </a:tc>
                <a:tc>
                  <a:txBody>
                    <a:bodyPr/>
                    <a:lstStyle/>
                    <a:p>
                      <a:pPr algn="ctr"/>
                      <a:r>
                        <a:rPr lang="ru-RU" dirty="0">
                          <a:latin typeface="TT Hoves"/>
                        </a:rPr>
                        <a:t>Тип аутентификации</a:t>
                      </a:r>
                      <a:r>
                        <a:rPr lang="ru-RU" baseline="0" dirty="0">
                          <a:latin typeface="TT Hoves"/>
                        </a:rPr>
                        <a:t> </a:t>
                      </a:r>
                      <a:r>
                        <a:rPr lang="en-US" baseline="0" dirty="0">
                          <a:latin typeface="TT Hoves"/>
                        </a:rPr>
                        <a:t>(0x0002)</a:t>
                      </a:r>
                      <a:endParaRPr lang="ru-RU" dirty="0">
                        <a:latin typeface="TT Hoves"/>
                      </a:endParaRPr>
                    </a:p>
                  </a:txBody>
                  <a:tcPr anchor="ctr">
                    <a:solidFill>
                      <a:schemeClr val="accent1">
                        <a:lumMod val="20000"/>
                        <a:lumOff val="80000"/>
                      </a:schemeClr>
                    </a:solidFill>
                  </a:tcPr>
                </a:tc>
                <a:extLst>
                  <a:ext uri="{0D108BD9-81ED-4DB2-BD59-A6C34878D82A}">
                    <a16:rowId xmlns:a16="http://schemas.microsoft.com/office/drawing/2014/main" val="10001"/>
                  </a:ext>
                </a:extLst>
              </a:tr>
              <a:tr h="370840">
                <a:tc gridSpan="3">
                  <a:txBody>
                    <a:bodyPr/>
                    <a:lstStyle/>
                    <a:p>
                      <a:pPr algn="ctr"/>
                      <a:r>
                        <a:rPr lang="ru-RU" dirty="0">
                          <a:latin typeface="TT Hoves"/>
                        </a:rPr>
                        <a:t>Пароль (16 байт)</a:t>
                      </a:r>
                    </a:p>
                  </a:txBody>
                  <a:tcPr anchor="ctr">
                    <a:solidFill>
                      <a:schemeClr val="accent1">
                        <a:lumMod val="20000"/>
                        <a:lumOff val="80000"/>
                      </a:schemeClr>
                    </a:solidFill>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2"/>
                  </a:ext>
                </a:extLst>
              </a:tr>
              <a:tr h="370840">
                <a:tc gridSpan="2">
                  <a:txBody>
                    <a:bodyPr/>
                    <a:lstStyle/>
                    <a:p>
                      <a:pPr algn="ctr"/>
                      <a:r>
                        <a:rPr lang="ru-RU" dirty="0">
                          <a:latin typeface="TT Hoves"/>
                        </a:rPr>
                        <a:t>Идентификатор</a:t>
                      </a:r>
                      <a:r>
                        <a:rPr lang="ru-RU" baseline="0" dirty="0">
                          <a:latin typeface="TT Hoves"/>
                        </a:rPr>
                        <a:t> семейства адресов</a:t>
                      </a:r>
                      <a:endParaRPr lang="ru-RU" dirty="0">
                        <a:latin typeface="TT Hoves"/>
                      </a:endParaRPr>
                    </a:p>
                  </a:txBody>
                  <a:tcPr anchor="ctr"/>
                </a:tc>
                <a:tc hMerge="1">
                  <a:txBody>
                    <a:bodyPr/>
                    <a:lstStyle/>
                    <a:p>
                      <a:endParaRPr lang="ru-RU"/>
                    </a:p>
                  </a:txBody>
                  <a:tcPr/>
                </a:tc>
                <a:tc>
                  <a:txBody>
                    <a:bodyPr/>
                    <a:lstStyle/>
                    <a:p>
                      <a:pPr algn="ctr"/>
                      <a:r>
                        <a:rPr lang="ru-RU" dirty="0">
                          <a:latin typeface="TT Hoves"/>
                        </a:rPr>
                        <a:t>Тег маршрута</a:t>
                      </a:r>
                    </a:p>
                  </a:txBody>
                  <a:tcPr anchor="ctr"/>
                </a:tc>
                <a:extLst>
                  <a:ext uri="{0D108BD9-81ED-4DB2-BD59-A6C34878D82A}">
                    <a16:rowId xmlns:a16="http://schemas.microsoft.com/office/drawing/2014/main" val="10003"/>
                  </a:ext>
                </a:extLst>
              </a:tr>
              <a:tr h="370840">
                <a:tc gridSpan="3">
                  <a:txBody>
                    <a:bodyPr/>
                    <a:lstStyle/>
                    <a:p>
                      <a:pPr algn="ctr"/>
                      <a:r>
                        <a:rPr lang="en-US" dirty="0">
                          <a:latin typeface="TT Hoves"/>
                        </a:rPr>
                        <a:t>IP-</a:t>
                      </a:r>
                      <a:r>
                        <a:rPr lang="ru-RU" dirty="0">
                          <a:latin typeface="TT Hoves"/>
                        </a:rPr>
                        <a:t>адрес</a:t>
                      </a:r>
                    </a:p>
                  </a:txBody>
                  <a:tcPr anchor="ct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4"/>
                  </a:ext>
                </a:extLst>
              </a:tr>
              <a:tr h="370840">
                <a:tc gridSpan="3">
                  <a:txBody>
                    <a:bodyPr/>
                    <a:lstStyle/>
                    <a:p>
                      <a:pPr algn="ctr"/>
                      <a:r>
                        <a:rPr lang="ru-RU" dirty="0">
                          <a:latin typeface="TT Hoves"/>
                        </a:rPr>
                        <a:t>Маска подсети</a:t>
                      </a:r>
                    </a:p>
                  </a:txBody>
                  <a:tcPr anchor="ct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5"/>
                  </a:ext>
                </a:extLst>
              </a:tr>
              <a:tr h="370840">
                <a:tc gridSpan="3">
                  <a:txBody>
                    <a:bodyPr/>
                    <a:lstStyle/>
                    <a:p>
                      <a:pPr algn="ctr"/>
                      <a:r>
                        <a:rPr lang="ru-RU" dirty="0">
                          <a:latin typeface="TT Hoves"/>
                        </a:rPr>
                        <a:t>Следующая пересылка</a:t>
                      </a:r>
                    </a:p>
                  </a:txBody>
                  <a:tcPr anchor="ct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6"/>
                  </a:ext>
                </a:extLst>
              </a:tr>
              <a:tr h="370840">
                <a:tc gridSpan="3">
                  <a:txBody>
                    <a:bodyPr/>
                    <a:lstStyle/>
                    <a:p>
                      <a:pPr algn="ctr"/>
                      <a:r>
                        <a:rPr lang="ru-RU" dirty="0">
                          <a:latin typeface="TT Hoves"/>
                        </a:rPr>
                        <a:t>Метрика</a:t>
                      </a:r>
                    </a:p>
                  </a:txBody>
                  <a:tcPr anchor="ct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7"/>
                  </a:ext>
                </a:extLst>
              </a:tr>
            </a:tbl>
          </a:graphicData>
        </a:graphic>
      </p:graphicFrame>
      <p:cxnSp>
        <p:nvCxnSpPr>
          <p:cNvPr id="13" name="Прямая соединительная линия 12"/>
          <p:cNvCxnSpPr/>
          <p:nvPr/>
        </p:nvCxnSpPr>
        <p:spPr>
          <a:xfrm>
            <a:off x="2494992" y="5637520"/>
            <a:ext cx="0" cy="5120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p:cNvCxnSpPr/>
          <p:nvPr/>
        </p:nvCxnSpPr>
        <p:spPr>
          <a:xfrm>
            <a:off x="10931856" y="5637520"/>
            <a:ext cx="0" cy="5120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p:cNvCxnSpPr/>
          <p:nvPr/>
        </p:nvCxnSpPr>
        <p:spPr>
          <a:xfrm>
            <a:off x="2494992" y="2199376"/>
            <a:ext cx="0" cy="5120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p:cNvCxnSpPr/>
          <p:nvPr/>
        </p:nvCxnSpPr>
        <p:spPr>
          <a:xfrm>
            <a:off x="10931856" y="2199376"/>
            <a:ext cx="0" cy="5120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0"/>
          <p:cNvCxnSpPr/>
          <p:nvPr/>
        </p:nvCxnSpPr>
        <p:spPr>
          <a:xfrm>
            <a:off x="8807207" y="2476288"/>
            <a:ext cx="0" cy="211296"/>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p:cNvCxnSpPr/>
          <p:nvPr/>
        </p:nvCxnSpPr>
        <p:spPr>
          <a:xfrm>
            <a:off x="6682030" y="2478880"/>
            <a:ext cx="0" cy="211296"/>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p:cNvCxnSpPr/>
          <p:nvPr/>
        </p:nvCxnSpPr>
        <p:spPr>
          <a:xfrm>
            <a:off x="4765559" y="2483488"/>
            <a:ext cx="0" cy="211296"/>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p:nvPr/>
        </p:nvCxnSpPr>
        <p:spPr>
          <a:xfrm>
            <a:off x="1877792" y="3056880"/>
            <a:ext cx="617200"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7" name="Прямая соединительная линия 26"/>
          <p:cNvCxnSpPr/>
          <p:nvPr/>
        </p:nvCxnSpPr>
        <p:spPr>
          <a:xfrm>
            <a:off x="1877792" y="3798560"/>
            <a:ext cx="617200"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7"/>
          <p:cNvCxnSpPr/>
          <p:nvPr/>
        </p:nvCxnSpPr>
        <p:spPr>
          <a:xfrm>
            <a:off x="1877792" y="5637520"/>
            <a:ext cx="617200"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30" name="Прямая со стрелкой 29"/>
          <p:cNvCxnSpPr/>
          <p:nvPr/>
        </p:nvCxnSpPr>
        <p:spPr>
          <a:xfrm>
            <a:off x="2494992" y="2384288"/>
            <a:ext cx="8436864"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183834" y="2033526"/>
            <a:ext cx="1059180" cy="369332"/>
          </a:xfrm>
          <a:prstGeom prst="rect">
            <a:avLst/>
          </a:prstGeom>
          <a:noFill/>
        </p:spPr>
        <p:txBody>
          <a:bodyPr wrap="square" rtlCol="0">
            <a:spAutoFit/>
          </a:bodyPr>
          <a:lstStyle/>
          <a:p>
            <a:r>
              <a:rPr lang="ru-RU" dirty="0">
                <a:latin typeface="TT Hoves"/>
              </a:rPr>
              <a:t>32 бита</a:t>
            </a:r>
          </a:p>
        </p:txBody>
      </p:sp>
      <p:sp>
        <p:nvSpPr>
          <p:cNvPr id="32" name="TextBox 31"/>
          <p:cNvSpPr txBox="1"/>
          <p:nvPr/>
        </p:nvSpPr>
        <p:spPr>
          <a:xfrm>
            <a:off x="7486081" y="2395173"/>
            <a:ext cx="798653" cy="369332"/>
          </a:xfrm>
          <a:prstGeom prst="rect">
            <a:avLst/>
          </a:prstGeom>
          <a:noFill/>
        </p:spPr>
        <p:txBody>
          <a:bodyPr wrap="square" rtlCol="0">
            <a:spAutoFit/>
          </a:bodyPr>
          <a:lstStyle/>
          <a:p>
            <a:r>
              <a:rPr lang="ru-RU" dirty="0">
                <a:latin typeface="TT Hoves"/>
              </a:rPr>
              <a:t>8</a:t>
            </a:r>
          </a:p>
        </p:txBody>
      </p:sp>
      <p:sp>
        <p:nvSpPr>
          <p:cNvPr id="33" name="TextBox 32"/>
          <p:cNvSpPr txBox="1"/>
          <p:nvPr/>
        </p:nvSpPr>
        <p:spPr>
          <a:xfrm>
            <a:off x="5485615" y="2385564"/>
            <a:ext cx="798653" cy="369332"/>
          </a:xfrm>
          <a:prstGeom prst="rect">
            <a:avLst/>
          </a:prstGeom>
          <a:noFill/>
        </p:spPr>
        <p:txBody>
          <a:bodyPr wrap="square" rtlCol="0">
            <a:spAutoFit/>
          </a:bodyPr>
          <a:lstStyle/>
          <a:p>
            <a:r>
              <a:rPr lang="ru-RU" dirty="0">
                <a:latin typeface="TT Hoves"/>
              </a:rPr>
              <a:t>8</a:t>
            </a:r>
          </a:p>
        </p:txBody>
      </p:sp>
      <p:sp>
        <p:nvSpPr>
          <p:cNvPr id="34" name="TextBox 33"/>
          <p:cNvSpPr txBox="1"/>
          <p:nvPr/>
        </p:nvSpPr>
        <p:spPr>
          <a:xfrm>
            <a:off x="3494770" y="2392715"/>
            <a:ext cx="798653" cy="369332"/>
          </a:xfrm>
          <a:prstGeom prst="rect">
            <a:avLst/>
          </a:prstGeom>
          <a:noFill/>
        </p:spPr>
        <p:txBody>
          <a:bodyPr wrap="square" rtlCol="0">
            <a:spAutoFit/>
          </a:bodyPr>
          <a:lstStyle/>
          <a:p>
            <a:r>
              <a:rPr lang="ru-RU" dirty="0">
                <a:latin typeface="TT Hoves"/>
              </a:rPr>
              <a:t>8</a:t>
            </a:r>
          </a:p>
        </p:txBody>
      </p:sp>
      <p:sp>
        <p:nvSpPr>
          <p:cNvPr id="35" name="TextBox 34"/>
          <p:cNvSpPr txBox="1"/>
          <p:nvPr/>
        </p:nvSpPr>
        <p:spPr>
          <a:xfrm>
            <a:off x="9696871" y="2397270"/>
            <a:ext cx="798653" cy="369332"/>
          </a:xfrm>
          <a:prstGeom prst="rect">
            <a:avLst/>
          </a:prstGeom>
          <a:noFill/>
        </p:spPr>
        <p:txBody>
          <a:bodyPr wrap="square" rtlCol="0">
            <a:spAutoFit/>
          </a:bodyPr>
          <a:lstStyle/>
          <a:p>
            <a:r>
              <a:rPr lang="ru-RU" dirty="0">
                <a:latin typeface="TT Hoves"/>
              </a:rPr>
              <a:t>8</a:t>
            </a:r>
          </a:p>
        </p:txBody>
      </p:sp>
      <p:sp>
        <p:nvSpPr>
          <p:cNvPr id="36" name="TextBox 35"/>
          <p:cNvSpPr txBox="1"/>
          <p:nvPr/>
        </p:nvSpPr>
        <p:spPr>
          <a:xfrm>
            <a:off x="5485615" y="5708886"/>
            <a:ext cx="3042214" cy="369332"/>
          </a:xfrm>
          <a:prstGeom prst="rect">
            <a:avLst/>
          </a:prstGeom>
          <a:noFill/>
        </p:spPr>
        <p:txBody>
          <a:bodyPr wrap="square" rtlCol="0">
            <a:spAutoFit/>
          </a:bodyPr>
          <a:lstStyle/>
          <a:p>
            <a:r>
              <a:rPr lang="ru-RU" dirty="0">
                <a:latin typeface="TT Hoves"/>
              </a:rPr>
              <a:t>Поля (максимум 24)</a:t>
            </a:r>
          </a:p>
        </p:txBody>
      </p:sp>
      <p:cxnSp>
        <p:nvCxnSpPr>
          <p:cNvPr id="38" name="Прямая со стрелкой 37"/>
          <p:cNvCxnSpPr/>
          <p:nvPr/>
        </p:nvCxnSpPr>
        <p:spPr>
          <a:xfrm>
            <a:off x="2092305" y="3798560"/>
            <a:ext cx="0" cy="183896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rot="16200000">
            <a:off x="1054593" y="4394876"/>
            <a:ext cx="1429092" cy="646331"/>
          </a:xfrm>
          <a:prstGeom prst="rect">
            <a:avLst/>
          </a:prstGeom>
          <a:noFill/>
        </p:spPr>
        <p:txBody>
          <a:bodyPr wrap="square" rtlCol="0">
            <a:spAutoFit/>
          </a:bodyPr>
          <a:lstStyle/>
          <a:p>
            <a:pPr algn="ctr"/>
            <a:r>
              <a:rPr lang="ru-RU" dirty="0">
                <a:latin typeface="TT Hoves"/>
              </a:rPr>
              <a:t>Запись</a:t>
            </a:r>
          </a:p>
          <a:p>
            <a:pPr algn="ctr"/>
            <a:r>
              <a:rPr lang="ru-RU" dirty="0">
                <a:latin typeface="TT Hoves"/>
              </a:rPr>
              <a:t>маршрута</a:t>
            </a:r>
          </a:p>
        </p:txBody>
      </p:sp>
      <p:cxnSp>
        <p:nvCxnSpPr>
          <p:cNvPr id="40" name="Прямая со стрелкой 39"/>
          <p:cNvCxnSpPr/>
          <p:nvPr/>
        </p:nvCxnSpPr>
        <p:spPr>
          <a:xfrm>
            <a:off x="2092305" y="3056880"/>
            <a:ext cx="0" cy="74168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99975" y="2694784"/>
            <a:ext cx="2095017" cy="369332"/>
          </a:xfrm>
          <a:prstGeom prst="rect">
            <a:avLst/>
          </a:prstGeom>
          <a:noFill/>
        </p:spPr>
        <p:txBody>
          <a:bodyPr wrap="square" rtlCol="0">
            <a:spAutoFit/>
          </a:bodyPr>
          <a:lstStyle/>
          <a:p>
            <a:r>
              <a:rPr lang="ru-RU" dirty="0">
                <a:latin typeface="TT Hoves"/>
              </a:rPr>
              <a:t>Аутентификация</a:t>
            </a:r>
          </a:p>
        </p:txBody>
      </p:sp>
      <p:cxnSp>
        <p:nvCxnSpPr>
          <p:cNvPr id="44" name="Скругленная соединительная линия 43"/>
          <p:cNvCxnSpPr>
            <a:stCxn id="42" idx="2"/>
          </p:cNvCxnSpPr>
          <p:nvPr/>
        </p:nvCxnSpPr>
        <p:spPr>
          <a:xfrm rot="16200000" flipH="1">
            <a:off x="1545962" y="2965637"/>
            <a:ext cx="447865" cy="644821"/>
          </a:xfrm>
          <a:prstGeom prst="curvedConnector2">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837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Номер слайда 1"/>
          <p:cNvSpPr>
            <a:spLocks noGrp="1"/>
          </p:cNvSpPr>
          <p:nvPr>
            <p:ph type="sldNum" sz="quarter" idx="12"/>
          </p:nvPr>
        </p:nvSpPr>
        <p:spPr>
          <a:xfrm>
            <a:off x="9804400" y="6180989"/>
            <a:ext cx="2044896" cy="365125"/>
          </a:xfrm>
        </p:spPr>
        <p:txBody>
          <a:bodyPr/>
          <a:lstStyle/>
          <a:p>
            <a:fld id="{3B5CA0C3-2E3F-4C16-8F43-1643E3AA67E7}" type="slidenum">
              <a:rPr lang="ru-RU" smtClean="0"/>
              <a:t>25</a:t>
            </a:fld>
            <a:endParaRPr lang="ru-RU"/>
          </a:p>
        </p:txBody>
      </p:sp>
      <p:sp>
        <p:nvSpPr>
          <p:cNvPr id="12" name="Прямоугольник 11"/>
          <p:cNvSpPr/>
          <p:nvPr/>
        </p:nvSpPr>
        <p:spPr>
          <a:xfrm>
            <a:off x="5227319" y="2416598"/>
            <a:ext cx="5907527" cy="3477875"/>
          </a:xfrm>
          <a:prstGeom prst="rect">
            <a:avLst/>
          </a:prstGeom>
        </p:spPr>
        <p:txBody>
          <a:bodyPr wrap="square">
            <a:spAutoFit/>
          </a:bodyPr>
          <a:lstStyle/>
          <a:p>
            <a:pPr marL="342900" lvl="0" indent="-342900" algn="just">
              <a:buClr>
                <a:schemeClr val="accent1"/>
              </a:buClr>
              <a:buFont typeface="Wingdings" panose="05000000000000000000" pitchFamily="2" charset="2"/>
              <a:buChar char="v"/>
            </a:pPr>
            <a:r>
              <a:rPr lang="ru-RU" sz="2000" b="1" dirty="0" err="1">
                <a:latin typeface="TT Hoves"/>
              </a:rPr>
              <a:t>Update</a:t>
            </a:r>
            <a:r>
              <a:rPr lang="ru-RU" sz="2000" b="1" dirty="0">
                <a:latin typeface="TT Hoves"/>
              </a:rPr>
              <a:t> </a:t>
            </a:r>
            <a:r>
              <a:rPr lang="ru-RU" sz="2000" b="1" dirty="0" err="1">
                <a:latin typeface="TT Hoves"/>
              </a:rPr>
              <a:t>timer</a:t>
            </a:r>
            <a:r>
              <a:rPr lang="ru-RU" sz="2000" b="1" dirty="0">
                <a:latin typeface="TT Hoves"/>
              </a:rPr>
              <a:t> </a:t>
            </a:r>
            <a:r>
              <a:rPr lang="ru-RU" sz="2000" dirty="0">
                <a:latin typeface="TT Hoves"/>
              </a:rPr>
              <a:t>— частота отправки обновлений протокола (30 с.)</a:t>
            </a:r>
          </a:p>
          <a:p>
            <a:pPr marL="342900" lvl="0" indent="-342900" algn="just">
              <a:buClr>
                <a:schemeClr val="accent1"/>
              </a:buClr>
              <a:buFont typeface="Wingdings" panose="05000000000000000000" pitchFamily="2" charset="2"/>
              <a:buChar char="v"/>
            </a:pPr>
            <a:endParaRPr lang="ru-RU" sz="2000" dirty="0">
              <a:latin typeface="TT Hoves"/>
            </a:endParaRPr>
          </a:p>
          <a:p>
            <a:pPr marL="342900" lvl="0" indent="-342900" algn="just">
              <a:buClr>
                <a:schemeClr val="accent1"/>
              </a:buClr>
              <a:buFont typeface="Wingdings" panose="05000000000000000000" pitchFamily="2" charset="2"/>
              <a:buChar char="v"/>
            </a:pPr>
            <a:r>
              <a:rPr lang="ru-RU" sz="2000" b="1" dirty="0" err="1">
                <a:latin typeface="TT Hoves"/>
              </a:rPr>
              <a:t>Invalid</a:t>
            </a:r>
            <a:r>
              <a:rPr lang="ru-RU" sz="2000" b="1" dirty="0">
                <a:latin typeface="TT Hoves"/>
              </a:rPr>
              <a:t> </a:t>
            </a:r>
            <a:r>
              <a:rPr lang="ru-RU" sz="2000" b="1" dirty="0" err="1">
                <a:latin typeface="TT Hoves"/>
              </a:rPr>
              <a:t>timer</a:t>
            </a:r>
            <a:r>
              <a:rPr lang="ru-RU" sz="2000" b="1" dirty="0">
                <a:latin typeface="TT Hoves"/>
              </a:rPr>
              <a:t> </a:t>
            </a:r>
            <a:r>
              <a:rPr lang="ru-RU" sz="2000" dirty="0">
                <a:latin typeface="TT Hoves"/>
              </a:rPr>
              <a:t>— отметка о недостижимости маршрута (180 с.)</a:t>
            </a:r>
          </a:p>
          <a:p>
            <a:pPr marL="342900" lvl="0" indent="-342900" algn="just">
              <a:buClr>
                <a:schemeClr val="accent1"/>
              </a:buClr>
              <a:buFont typeface="Wingdings" panose="05000000000000000000" pitchFamily="2" charset="2"/>
              <a:buChar char="v"/>
            </a:pPr>
            <a:endParaRPr lang="ru-RU" sz="2000" dirty="0">
              <a:latin typeface="TT Hoves"/>
            </a:endParaRPr>
          </a:p>
          <a:p>
            <a:pPr marL="342900" indent="-342900" algn="just">
              <a:buClr>
                <a:schemeClr val="accent1"/>
              </a:buClr>
              <a:buFont typeface="Wingdings" panose="05000000000000000000" pitchFamily="2" charset="2"/>
              <a:buChar char="v"/>
            </a:pPr>
            <a:r>
              <a:rPr lang="ru-RU" sz="2000" b="1" dirty="0" err="1">
                <a:latin typeface="TT Hoves"/>
              </a:rPr>
              <a:t>Flush</a:t>
            </a:r>
            <a:r>
              <a:rPr lang="ru-RU" sz="2000" b="1" dirty="0">
                <a:latin typeface="TT Hoves"/>
              </a:rPr>
              <a:t> </a:t>
            </a:r>
            <a:r>
              <a:rPr lang="ru-RU" sz="2000" b="1" dirty="0" err="1">
                <a:latin typeface="TT Hoves"/>
              </a:rPr>
              <a:t>timer</a:t>
            </a:r>
            <a:r>
              <a:rPr lang="ru-RU" sz="2000" b="1" dirty="0">
                <a:latin typeface="TT Hoves"/>
              </a:rPr>
              <a:t> (</a:t>
            </a:r>
            <a:r>
              <a:rPr lang="ru-RU" sz="2000" b="1" dirty="0" err="1">
                <a:latin typeface="TT Hoves"/>
              </a:rPr>
              <a:t>garbage</a:t>
            </a:r>
            <a:r>
              <a:rPr lang="ru-RU" sz="2000" b="1" dirty="0">
                <a:latin typeface="TT Hoves"/>
              </a:rPr>
              <a:t> </a:t>
            </a:r>
            <a:r>
              <a:rPr lang="ru-RU" sz="2000" b="1" dirty="0" err="1">
                <a:latin typeface="TT Hoves"/>
              </a:rPr>
              <a:t>collection</a:t>
            </a:r>
            <a:r>
              <a:rPr lang="ru-RU" sz="2000" b="1" dirty="0">
                <a:latin typeface="TT Hoves"/>
              </a:rPr>
              <a:t> </a:t>
            </a:r>
            <a:r>
              <a:rPr lang="ru-RU" sz="2000" b="1" dirty="0" err="1">
                <a:latin typeface="TT Hoves"/>
              </a:rPr>
              <a:t>timer</a:t>
            </a:r>
            <a:r>
              <a:rPr lang="ru-RU" sz="2000" b="1" dirty="0">
                <a:latin typeface="TT Hoves"/>
              </a:rPr>
              <a:t>) </a:t>
            </a:r>
            <a:r>
              <a:rPr lang="ru-RU" sz="2000" dirty="0">
                <a:latin typeface="TT Hoves"/>
              </a:rPr>
              <a:t>— удаление маршрута (240 с.)</a:t>
            </a:r>
          </a:p>
          <a:p>
            <a:pPr marL="342900" indent="-342900" algn="just">
              <a:buClr>
                <a:schemeClr val="accent1"/>
              </a:buClr>
              <a:buFont typeface="Wingdings" panose="05000000000000000000" pitchFamily="2" charset="2"/>
              <a:buChar char="v"/>
            </a:pPr>
            <a:endParaRPr lang="ru-RU" sz="2000" dirty="0">
              <a:latin typeface="TT Hoves"/>
            </a:endParaRPr>
          </a:p>
          <a:p>
            <a:pPr marL="342900" indent="-342900" algn="just">
              <a:buClr>
                <a:schemeClr val="accent1"/>
              </a:buClr>
              <a:buFont typeface="Wingdings" panose="05000000000000000000" pitchFamily="2" charset="2"/>
              <a:buChar char="v"/>
            </a:pPr>
            <a:r>
              <a:rPr lang="ru-RU" sz="2000" b="1" dirty="0" err="1">
                <a:latin typeface="TT Hoves"/>
              </a:rPr>
              <a:t>Holddown</a:t>
            </a:r>
            <a:r>
              <a:rPr lang="ru-RU" sz="2000" b="1" dirty="0">
                <a:latin typeface="TT Hoves"/>
              </a:rPr>
              <a:t> </a:t>
            </a:r>
            <a:r>
              <a:rPr lang="ru-RU" sz="2000" b="1" dirty="0" err="1">
                <a:latin typeface="TT Hoves"/>
              </a:rPr>
              <a:t>timer</a:t>
            </a:r>
            <a:r>
              <a:rPr lang="ru-RU" sz="2000" b="1" dirty="0">
                <a:latin typeface="TT Hoves"/>
              </a:rPr>
              <a:t> </a:t>
            </a:r>
            <a:r>
              <a:rPr lang="ru-RU" sz="2000" dirty="0">
                <a:latin typeface="TT Hoves"/>
              </a:rPr>
              <a:t>— Для предотвращение петель в роутерах </a:t>
            </a:r>
            <a:r>
              <a:rPr lang="en-US" sz="2000" dirty="0"/>
              <a:t>cisco </a:t>
            </a:r>
            <a:r>
              <a:rPr lang="ru-RU" sz="2000" dirty="0">
                <a:latin typeface="TT Hoves"/>
              </a:rPr>
              <a:t> (180 с.)</a:t>
            </a:r>
          </a:p>
        </p:txBody>
      </p:sp>
      <p:sp>
        <p:nvSpPr>
          <p:cNvPr id="13" name="Текст 8"/>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Сетевой  уровень – </a:t>
            </a:r>
            <a:r>
              <a:rPr lang="en-US" dirty="0">
                <a:latin typeface="TT Hoves"/>
              </a:rPr>
              <a:t>L3</a:t>
            </a:r>
            <a:endParaRPr lang="ru-RU" dirty="0">
              <a:latin typeface="TT Hoves"/>
            </a:endParaRPr>
          </a:p>
        </p:txBody>
      </p:sp>
      <p:sp>
        <p:nvSpPr>
          <p:cNvPr id="14" name="Заголовок 3"/>
          <p:cNvSpPr>
            <a:spLocks noGrp="1"/>
          </p:cNvSpPr>
          <p:nvPr>
            <p:ph type="title"/>
          </p:nvPr>
        </p:nvSpPr>
        <p:spPr>
          <a:xfrm>
            <a:off x="6552000" y="1056600"/>
            <a:ext cx="3929146"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Таймеры </a:t>
            </a:r>
            <a:r>
              <a:rPr lang="en-US" sz="4000" b="1" dirty="0">
                <a:effectLst>
                  <a:outerShdw blurRad="38100" dist="38100" dir="2700000" algn="tl">
                    <a:srgbClr val="000000">
                      <a:alpha val="43137"/>
                    </a:srgbClr>
                  </a:outerShdw>
                </a:effectLst>
                <a:latin typeface="TT Hoves DemiBold" panose="02000503030000020004" pitchFamily="2" charset="-52"/>
              </a:rPr>
              <a:t>RIP</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Tree>
    <p:extLst>
      <p:ext uri="{BB962C8B-B14F-4D97-AF65-F5344CB8AC3E}">
        <p14:creationId xmlns:p14="http://schemas.microsoft.com/office/powerpoint/2010/main" val="3679408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Текст 9"/>
          <p:cNvSpPr>
            <a:spLocks noGrp="1"/>
          </p:cNvSpPr>
          <p:nvPr>
            <p:ph type="body" sz="half" idx="2"/>
          </p:nvPr>
        </p:nvSpPr>
        <p:spPr>
          <a:xfrm>
            <a:off x="1607074" y="2700791"/>
            <a:ext cx="4157119" cy="2889781"/>
          </a:xfrm>
        </p:spPr>
        <p:txBody>
          <a:bodyPr>
            <a:noAutofit/>
          </a:bodyPr>
          <a:lstStyle/>
          <a:p>
            <a:pPr marL="0" indent="0" algn="just">
              <a:buNone/>
            </a:pPr>
            <a:r>
              <a:rPr lang="ru-RU" sz="2000" b="1" dirty="0" err="1">
                <a:latin typeface="TT Hoves"/>
              </a:rPr>
              <a:t>Split</a:t>
            </a:r>
            <a:r>
              <a:rPr lang="ru-RU" sz="2000" b="1" dirty="0">
                <a:latin typeface="TT Hoves"/>
              </a:rPr>
              <a:t> </a:t>
            </a:r>
            <a:r>
              <a:rPr lang="ru-RU" sz="2000" b="1" dirty="0" err="1">
                <a:latin typeface="TT Hoves"/>
              </a:rPr>
              <a:t>horizon</a:t>
            </a:r>
            <a:r>
              <a:rPr lang="ru-RU" sz="2000" b="1" dirty="0">
                <a:latin typeface="TT Hoves"/>
              </a:rPr>
              <a:t> </a:t>
            </a:r>
            <a:r>
              <a:rPr lang="ru-RU" sz="2000" dirty="0">
                <a:latin typeface="TT Hoves"/>
              </a:rPr>
              <a:t>– это механизм, который утверждает, что, если роутер получает обновление для маршрута на любом интерфейсе, он не будет передавать ту же информацию о маршруте обратно роутеру - отправителю на том же порту.</a:t>
            </a:r>
          </a:p>
        </p:txBody>
      </p:sp>
      <p:sp>
        <p:nvSpPr>
          <p:cNvPr id="4" name="Заголовок 3"/>
          <p:cNvSpPr>
            <a:spLocks noGrp="1"/>
          </p:cNvSpPr>
          <p:nvPr>
            <p:ph type="title"/>
          </p:nvPr>
        </p:nvSpPr>
        <p:spPr>
          <a:xfrm>
            <a:off x="3337369" y="1060265"/>
            <a:ext cx="6674734" cy="1097927"/>
          </a:xfrm>
        </p:spPr>
        <p:txBody>
          <a:bodyPr>
            <a:normAutofit fontScale="90000"/>
          </a:bodyPr>
          <a:lstStyle/>
          <a:p>
            <a:r>
              <a:rPr lang="ru-RU" dirty="0">
                <a:effectLst>
                  <a:outerShdw blurRad="38100" dist="38100" dir="2700000" algn="tl">
                    <a:srgbClr val="000000">
                      <a:alpha val="43137"/>
                    </a:srgbClr>
                  </a:outerShdw>
                </a:effectLst>
                <a:latin typeface="TT Hoves DemiBold" panose="02000503030000020004" pitchFamily="2" charset="-52"/>
              </a:rPr>
              <a:t>Расщепление горизонта</a:t>
            </a:r>
            <a:br>
              <a:rPr lang="ru-RU" dirty="0">
                <a:effectLst>
                  <a:outerShdw blurRad="38100" dist="38100" dir="2700000" algn="tl">
                    <a:srgbClr val="000000">
                      <a:alpha val="43137"/>
                    </a:srgbClr>
                  </a:outerShdw>
                </a:effectLst>
                <a:latin typeface="TT Hoves DemiBold" panose="02000503030000020004" pitchFamily="2" charset="-52"/>
              </a:rPr>
            </a:br>
            <a:endParaRPr lang="ru-RU" dirty="0">
              <a:effectLst>
                <a:outerShdw blurRad="38100" dist="38100" dir="2700000" algn="tl">
                  <a:srgbClr val="000000">
                    <a:alpha val="43137"/>
                  </a:srgbClr>
                </a:outerShdw>
              </a:effectLst>
              <a:latin typeface="TT Hoves DemiBold" panose="02000503030000020004" pitchFamily="2" charset="-52"/>
            </a:endParaRPr>
          </a:p>
        </p:txBody>
      </p:sp>
      <p:sp>
        <p:nvSpPr>
          <p:cNvPr id="7" name="Номер слайда 6"/>
          <p:cNvSpPr>
            <a:spLocks noGrp="1"/>
          </p:cNvSpPr>
          <p:nvPr>
            <p:ph type="sldNum" sz="quarter" idx="12"/>
          </p:nvPr>
        </p:nvSpPr>
        <p:spPr/>
        <p:txBody>
          <a:bodyPr/>
          <a:lstStyle/>
          <a:p>
            <a:fld id="{3B5CA0C3-2E3F-4C16-8F43-1643E3AA67E7}" type="slidenum">
              <a:rPr lang="ru-RU" smtClean="0"/>
              <a:pPr/>
              <a:t>26</a:t>
            </a:fld>
            <a:endParaRPr lang="ru-RU"/>
          </a:p>
        </p:txBody>
      </p:sp>
      <p:pic>
        <p:nvPicPr>
          <p:cNvPr id="24" name="Рисунок 23"/>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11238" r="12622"/>
          <a:stretch/>
        </p:blipFill>
        <p:spPr/>
      </p:pic>
      <p:sp>
        <p:nvSpPr>
          <p:cNvPr id="25" name="Текст 8"/>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Сетевой  уровень – </a:t>
            </a:r>
            <a:r>
              <a:rPr lang="en-US" dirty="0">
                <a:latin typeface="TT Hoves"/>
              </a:rPr>
              <a:t>L3</a:t>
            </a:r>
            <a:endParaRPr lang="ru-RU" dirty="0">
              <a:latin typeface="TT Hoves"/>
            </a:endParaRPr>
          </a:p>
        </p:txBody>
      </p:sp>
    </p:spTree>
    <p:extLst>
      <p:ext uri="{BB962C8B-B14F-4D97-AF65-F5344CB8AC3E}">
        <p14:creationId xmlns:p14="http://schemas.microsoft.com/office/powerpoint/2010/main" val="21744975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Текст 1"/>
          <p:cNvSpPr>
            <a:spLocks noGrp="1"/>
          </p:cNvSpPr>
          <p:nvPr>
            <p:ph type="body" sz="half" idx="2"/>
          </p:nvPr>
        </p:nvSpPr>
        <p:spPr>
          <a:xfrm>
            <a:off x="5551417" y="2154522"/>
            <a:ext cx="6221483" cy="4063398"/>
          </a:xfrm>
        </p:spPr>
        <p:txBody>
          <a:bodyPr>
            <a:noAutofit/>
          </a:bodyPr>
          <a:lstStyle/>
          <a:p>
            <a:pPr marL="342900" indent="-342900" algn="just">
              <a:lnSpc>
                <a:spcPct val="150000"/>
              </a:lnSpc>
              <a:buFont typeface="Wingdings" panose="05000000000000000000" pitchFamily="2" charset="2"/>
              <a:buChar char="v"/>
            </a:pPr>
            <a:r>
              <a:rPr lang="ru-RU" sz="2000" dirty="0">
                <a:latin typeface="TT Hoves"/>
              </a:rPr>
              <a:t>RIP требует много времени для восстановления связи после сбоя в маршрутизаторе. В процессе установления режима возможны циклы</a:t>
            </a:r>
          </a:p>
          <a:p>
            <a:pPr marL="342900" indent="-342900" algn="just">
              <a:lnSpc>
                <a:spcPct val="150000"/>
              </a:lnSpc>
              <a:buFont typeface="Wingdings" panose="05000000000000000000" pitchFamily="2" charset="2"/>
              <a:buChar char="v"/>
            </a:pPr>
            <a:r>
              <a:rPr lang="ru-RU" sz="2000" dirty="0">
                <a:latin typeface="TT Hoves"/>
              </a:rPr>
              <a:t>Число шагов важный, но не единственный параметр маршрута, да и 15 шагов не предел для современных сетей</a:t>
            </a:r>
          </a:p>
          <a:p>
            <a:pPr marL="342900" indent="-342900" algn="just">
              <a:lnSpc>
                <a:spcPct val="150000"/>
              </a:lnSpc>
              <a:buFont typeface="Wingdings" panose="05000000000000000000" pitchFamily="2" charset="2"/>
              <a:buChar char="v"/>
            </a:pPr>
            <a:r>
              <a:rPr lang="ru-RU" sz="2000" dirty="0">
                <a:latin typeface="TT Hoves"/>
              </a:rPr>
              <a:t>RIP не работает с масками подсетей (в версии 1)</a:t>
            </a:r>
          </a:p>
        </p:txBody>
      </p:sp>
      <p:sp>
        <p:nvSpPr>
          <p:cNvPr id="15" name="Заголовок 3"/>
          <p:cNvSpPr>
            <a:spLocks noGrp="1"/>
          </p:cNvSpPr>
          <p:nvPr>
            <p:ph type="title"/>
          </p:nvPr>
        </p:nvSpPr>
        <p:spPr>
          <a:xfrm>
            <a:off x="6235934" y="1071840"/>
            <a:ext cx="4706386" cy="1097927"/>
          </a:xfrm>
        </p:spPr>
        <p:txBody>
          <a:bodyPr>
            <a:normAutofit fontScale="90000"/>
          </a:bodyPr>
          <a:lstStyle/>
          <a:p>
            <a:r>
              <a:rPr lang="ru-RU" b="1" dirty="0">
                <a:effectLst>
                  <a:outerShdw blurRad="38100" dist="38100" dir="2700000" algn="tl">
                    <a:srgbClr val="000000">
                      <a:alpha val="43137"/>
                    </a:srgbClr>
                  </a:outerShdw>
                </a:effectLst>
                <a:latin typeface="TT Hoves DemiBold" panose="02000503030000020004" pitchFamily="2" charset="-52"/>
              </a:rPr>
              <a:t> Недостатки RIP</a:t>
            </a:r>
            <a:br>
              <a:rPr lang="ru-RU" b="1" dirty="0">
                <a:effectLst>
                  <a:outerShdw blurRad="38100" dist="38100" dir="2700000" algn="tl">
                    <a:srgbClr val="000000">
                      <a:alpha val="43137"/>
                    </a:srgbClr>
                  </a:outerShdw>
                </a:effectLst>
                <a:latin typeface="TT Hoves DemiBold" panose="02000503030000020004" pitchFamily="2" charset="-52"/>
              </a:rPr>
            </a:br>
            <a:endParaRPr lang="ru-RU" dirty="0">
              <a:effectLst>
                <a:outerShdw blurRad="38100" dist="38100" dir="2700000" algn="tl">
                  <a:srgbClr val="000000">
                    <a:alpha val="43137"/>
                  </a:srgbClr>
                </a:outerShdw>
              </a:effectLst>
              <a:latin typeface="TT Hoves DemiBold" panose="02000503030000020004" pitchFamily="2" charset="-52"/>
            </a:endParaRPr>
          </a:p>
        </p:txBody>
      </p:sp>
      <p:sp>
        <p:nvSpPr>
          <p:cNvPr id="16" name="Номер слайда 6"/>
          <p:cNvSpPr>
            <a:spLocks noGrp="1"/>
          </p:cNvSpPr>
          <p:nvPr>
            <p:ph type="sldNum" sz="quarter" idx="12"/>
          </p:nvPr>
        </p:nvSpPr>
        <p:spPr>
          <a:xfrm>
            <a:off x="9804400" y="6180989"/>
            <a:ext cx="2044896" cy="365125"/>
          </a:xfrm>
        </p:spPr>
        <p:txBody>
          <a:bodyPr/>
          <a:lstStyle/>
          <a:p>
            <a:fld id="{3B5CA0C3-2E3F-4C16-8F43-1643E3AA67E7}" type="slidenum">
              <a:rPr lang="ru-RU" smtClean="0"/>
              <a:pPr/>
              <a:t>27</a:t>
            </a:fld>
            <a:endParaRPr lang="ru-RU"/>
          </a:p>
        </p:txBody>
      </p:sp>
      <p:sp>
        <p:nvSpPr>
          <p:cNvPr id="17" name="Текст 8"/>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Сетевой  уровень – </a:t>
            </a:r>
            <a:r>
              <a:rPr lang="en-US" dirty="0">
                <a:latin typeface="TT Hoves"/>
              </a:rPr>
              <a:t>L3</a:t>
            </a:r>
            <a:endParaRPr lang="ru-RU" dirty="0">
              <a:latin typeface="TT Hoves"/>
            </a:endParaRPr>
          </a:p>
        </p:txBody>
      </p:sp>
    </p:spTree>
    <p:extLst>
      <p:ext uri="{BB962C8B-B14F-4D97-AF65-F5344CB8AC3E}">
        <p14:creationId xmlns:p14="http://schemas.microsoft.com/office/powerpoint/2010/main" val="3299806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Текст 7"/>
          <p:cNvSpPr>
            <a:spLocks noGrp="1"/>
          </p:cNvSpPr>
          <p:nvPr>
            <p:ph type="body" sz="quarter" idx="15"/>
          </p:nvPr>
        </p:nvSpPr>
        <p:spPr/>
        <p:txBody>
          <a:bodyPr/>
          <a:lstStyle/>
          <a:p>
            <a:r>
              <a:rPr lang="ru-RU" dirty="0">
                <a:latin typeface="TT Hoves"/>
              </a:rPr>
              <a:t>Модель OSI. Сетевой уровень – L3</a:t>
            </a:r>
          </a:p>
        </p:txBody>
      </p:sp>
      <p:sp>
        <p:nvSpPr>
          <p:cNvPr id="2" name="Номер слайда 1"/>
          <p:cNvSpPr>
            <a:spLocks noGrp="1"/>
          </p:cNvSpPr>
          <p:nvPr>
            <p:ph type="sldNum" sz="quarter" idx="12"/>
          </p:nvPr>
        </p:nvSpPr>
        <p:spPr/>
        <p:txBody>
          <a:bodyPr/>
          <a:lstStyle/>
          <a:p>
            <a:fld id="{3B5CA0C3-2E3F-4C16-8F43-1643E3AA67E7}" type="slidenum">
              <a:rPr lang="ru-RU" smtClean="0"/>
              <a:t>28</a:t>
            </a:fld>
            <a:endParaRPr lang="ru-RU"/>
          </a:p>
        </p:txBody>
      </p:sp>
      <p:sp>
        <p:nvSpPr>
          <p:cNvPr id="5" name="TextBox 3">
            <a:extLst>
              <a:ext uri="{FF2B5EF4-FFF2-40B4-BE49-F238E27FC236}">
                <a16:creationId xmlns:a16="http://schemas.microsoft.com/office/drawing/2014/main" id="{7C9BFDD8-22F5-5F43-9990-716C6FBD5850}"/>
              </a:ext>
            </a:extLst>
          </p:cNvPr>
          <p:cNvSpPr txBox="1"/>
          <p:nvPr/>
        </p:nvSpPr>
        <p:spPr>
          <a:xfrm>
            <a:off x="4998570" y="1883020"/>
            <a:ext cx="6492540" cy="3785652"/>
          </a:xfrm>
          <a:prstGeom prst="rect">
            <a:avLst/>
          </a:prstGeom>
          <a:noFill/>
        </p:spPr>
        <p:txBody>
          <a:bodyPr wrap="square" rtlCol="0">
            <a:spAutoFit/>
          </a:bodyPr>
          <a:lstStyle>
            <a:defPPr>
              <a:defRPr lang="ru-RU"/>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a:lstStyle>
          <a:p>
            <a:pPr algn="just">
              <a:lnSpc>
                <a:spcPct val="150000"/>
              </a:lnSpc>
            </a:pPr>
            <a:r>
              <a:rPr lang="en-US" sz="2000" dirty="0"/>
              <a:t>OSPF (Open Shortest Path First) — </a:t>
            </a:r>
            <a:r>
              <a:rPr lang="ru-RU" sz="2000" dirty="0">
                <a:latin typeface="TT Hoves"/>
              </a:rPr>
              <a:t>протокол динамической маршрутизации</a:t>
            </a:r>
          </a:p>
          <a:p>
            <a:pPr marL="342900" indent="-342900" algn="just">
              <a:lnSpc>
                <a:spcPct val="150000"/>
              </a:lnSpc>
              <a:buClr>
                <a:schemeClr val="accent1"/>
              </a:buClr>
              <a:buFont typeface="Wingdings" panose="05000000000000000000" pitchFamily="2" charset="2"/>
              <a:buChar char="v"/>
            </a:pPr>
            <a:r>
              <a:rPr lang="ru-RU" sz="2000" dirty="0">
                <a:latin typeface="TT Hoves"/>
              </a:rPr>
              <a:t>Создан IETF в 1988 году</a:t>
            </a:r>
          </a:p>
          <a:p>
            <a:pPr marL="342900" indent="-342900" algn="just">
              <a:lnSpc>
                <a:spcPct val="150000"/>
              </a:lnSpc>
              <a:buClr>
                <a:schemeClr val="accent1"/>
              </a:buClr>
              <a:buFont typeface="Wingdings" panose="05000000000000000000" pitchFamily="2" charset="2"/>
              <a:buChar char="v"/>
            </a:pPr>
            <a:r>
              <a:rPr lang="ru-RU" sz="2000" dirty="0">
                <a:latin typeface="TT Hoves"/>
              </a:rPr>
              <a:t>OSPFv2 это текущая версия для IPv4</a:t>
            </a:r>
          </a:p>
          <a:p>
            <a:pPr marL="342900" indent="-342900" algn="just">
              <a:lnSpc>
                <a:spcPct val="150000"/>
              </a:lnSpc>
              <a:buClr>
                <a:schemeClr val="accent1"/>
              </a:buClr>
              <a:buFont typeface="Wingdings" panose="05000000000000000000" pitchFamily="2" charset="2"/>
              <a:buChar char="v"/>
            </a:pPr>
            <a:r>
              <a:rPr lang="ru-RU" sz="2000" dirty="0">
                <a:latin typeface="TT Hoves"/>
              </a:rPr>
              <a:t>IGP-протокол: используется для передачи информации между маршрутизаторами в пределах одной автономной системы</a:t>
            </a:r>
          </a:p>
          <a:p>
            <a:pPr marL="342900" indent="-342900" algn="just">
              <a:lnSpc>
                <a:spcPct val="150000"/>
              </a:lnSpc>
              <a:buClr>
                <a:schemeClr val="accent1"/>
              </a:buClr>
              <a:buFont typeface="Wingdings" panose="05000000000000000000" pitchFamily="2" charset="2"/>
              <a:buChar char="v"/>
            </a:pPr>
            <a:r>
              <a:rPr lang="ru-RU" sz="2000" dirty="0">
                <a:latin typeface="TT Hoves"/>
              </a:rPr>
              <a:t>Основан на технологии </a:t>
            </a:r>
            <a:r>
              <a:rPr lang="ru-RU" sz="2000" dirty="0" err="1">
                <a:latin typeface="TT Hoves"/>
              </a:rPr>
              <a:t>link-state</a:t>
            </a:r>
            <a:endParaRPr lang="ru-RU" sz="2000" dirty="0">
              <a:latin typeface="TT Hoves"/>
            </a:endParaRPr>
          </a:p>
        </p:txBody>
      </p:sp>
      <p:sp>
        <p:nvSpPr>
          <p:cNvPr id="6" name="Заголовок 3"/>
          <p:cNvSpPr>
            <a:spLocks noGrp="1"/>
          </p:cNvSpPr>
          <p:nvPr>
            <p:ph type="title"/>
          </p:nvPr>
        </p:nvSpPr>
        <p:spPr>
          <a:xfrm>
            <a:off x="6235934" y="1071840"/>
            <a:ext cx="4706386"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Протокол </a:t>
            </a:r>
            <a:r>
              <a:rPr lang="en-US" sz="4000" b="1" dirty="0">
                <a:effectLst>
                  <a:outerShdw blurRad="38100" dist="38100" dir="2700000" algn="tl">
                    <a:srgbClr val="000000">
                      <a:alpha val="43137"/>
                    </a:srgbClr>
                  </a:outerShdw>
                </a:effectLst>
                <a:latin typeface="TT Hoves DemiBold" panose="02000503030000020004" pitchFamily="2" charset="-52"/>
              </a:rPr>
              <a:t>OSPF</a:t>
            </a:r>
            <a:endParaRPr lang="ru-RU" sz="4000" dirty="0">
              <a:effectLst>
                <a:outerShdw blurRad="38100" dist="38100" dir="2700000" algn="tl">
                  <a:srgbClr val="000000">
                    <a:alpha val="43137"/>
                  </a:srgbClr>
                </a:outerShdw>
              </a:effectLst>
              <a:latin typeface="TT Hoves DemiBold" panose="02000503030000020004" pitchFamily="2" charset="-52"/>
            </a:endParaRPr>
          </a:p>
        </p:txBody>
      </p:sp>
    </p:spTree>
    <p:extLst>
      <p:ext uri="{BB962C8B-B14F-4D97-AF65-F5344CB8AC3E}">
        <p14:creationId xmlns:p14="http://schemas.microsoft.com/office/powerpoint/2010/main" val="3873737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29</a:t>
            </a:fld>
            <a:endParaRPr lang="ru-RU"/>
          </a:p>
        </p:txBody>
      </p:sp>
      <p:sp>
        <p:nvSpPr>
          <p:cNvPr id="8" name="Текст 7"/>
          <p:cNvSpPr>
            <a:spLocks noGrp="1"/>
          </p:cNvSpPr>
          <p:nvPr>
            <p:ph type="body" sz="quarter" idx="15"/>
          </p:nvPr>
        </p:nvSpPr>
        <p:spPr/>
        <p:txBody>
          <a:bodyPr/>
          <a:lstStyle/>
          <a:p>
            <a:r>
              <a:rPr lang="ru-RU" dirty="0">
                <a:latin typeface="TT Hoves"/>
              </a:rPr>
              <a:t>Модель OSI. Сетевой уровень – L3</a:t>
            </a:r>
          </a:p>
        </p:txBody>
      </p:sp>
      <p:sp>
        <p:nvSpPr>
          <p:cNvPr id="4" name="Заголовок 3"/>
          <p:cNvSpPr>
            <a:spLocks noGrp="1"/>
          </p:cNvSpPr>
          <p:nvPr>
            <p:ph type="title"/>
          </p:nvPr>
        </p:nvSpPr>
        <p:spPr>
          <a:xfrm>
            <a:off x="4176000" y="1083414"/>
            <a:ext cx="4945887"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Протокол </a:t>
            </a:r>
            <a:r>
              <a:rPr lang="en-US" sz="4000" b="1" dirty="0">
                <a:effectLst>
                  <a:outerShdw blurRad="38100" dist="38100" dir="2700000" algn="tl">
                    <a:srgbClr val="000000">
                      <a:alpha val="43137"/>
                    </a:srgbClr>
                  </a:outerShdw>
                </a:effectLst>
                <a:latin typeface="TT Hoves DemiBold" panose="02000503030000020004" pitchFamily="2" charset="-52"/>
              </a:rPr>
              <a:t>OSPF</a:t>
            </a:r>
            <a:endParaRPr lang="x-none" sz="4000" b="1" dirty="0">
              <a:effectLst>
                <a:outerShdw blurRad="38100" dist="38100" dir="2700000" algn="tl">
                  <a:srgbClr val="000000">
                    <a:alpha val="43137"/>
                  </a:srgbClr>
                </a:outerShdw>
              </a:effectLst>
              <a:latin typeface="TT Hoves DemiBold" panose="02000503030000020004" pitchFamily="2" charset="-52"/>
            </a:endParaRPr>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7630" y="2410766"/>
            <a:ext cx="7330440" cy="3101340"/>
          </a:xfrm>
          <a:prstGeom prst="rect">
            <a:avLst/>
          </a:prstGeom>
        </p:spPr>
      </p:pic>
    </p:spTree>
    <p:extLst>
      <p:ext uri="{BB962C8B-B14F-4D97-AF65-F5344CB8AC3E}">
        <p14:creationId xmlns:p14="http://schemas.microsoft.com/office/powerpoint/2010/main" val="2231148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half" idx="2"/>
          </p:nvPr>
        </p:nvSpPr>
        <p:spPr>
          <a:xfrm>
            <a:off x="8580121" y="2621280"/>
            <a:ext cx="1783079" cy="2895600"/>
          </a:xfrm>
        </p:spPr>
        <p:txBody>
          <a:bodyPr numCol="1">
            <a:noAutofit/>
          </a:bodyPr>
          <a:lstStyle/>
          <a:p>
            <a:pPr marL="342900" indent="-342900">
              <a:lnSpc>
                <a:spcPct val="150000"/>
              </a:lnSpc>
              <a:buFont typeface="Wingdings" panose="05000000000000000000" pitchFamily="2" charset="2"/>
              <a:buChar char="v"/>
            </a:pPr>
            <a:r>
              <a:rPr lang="ru-RU" sz="2000" dirty="0">
                <a:latin typeface="TT Hoves"/>
              </a:rPr>
              <a:t> </a:t>
            </a:r>
            <a:r>
              <a:rPr lang="en-US" sz="2000" dirty="0">
                <a:latin typeface="TT Hoves"/>
              </a:rPr>
              <a:t>IPsec</a:t>
            </a:r>
          </a:p>
          <a:p>
            <a:pPr marL="342900" indent="-342900">
              <a:lnSpc>
                <a:spcPct val="150000"/>
              </a:lnSpc>
              <a:buFont typeface="Wingdings" panose="05000000000000000000" pitchFamily="2" charset="2"/>
              <a:buChar char="v"/>
            </a:pPr>
            <a:r>
              <a:rPr lang="ru-RU" sz="2000" dirty="0">
                <a:latin typeface="TT Hoves"/>
              </a:rPr>
              <a:t> </a:t>
            </a:r>
            <a:r>
              <a:rPr lang="en-US" sz="2000" dirty="0">
                <a:latin typeface="TT Hoves"/>
              </a:rPr>
              <a:t>RIP</a:t>
            </a:r>
          </a:p>
          <a:p>
            <a:pPr marL="342900" indent="-342900">
              <a:lnSpc>
                <a:spcPct val="150000"/>
              </a:lnSpc>
              <a:buFont typeface="Wingdings" panose="05000000000000000000" pitchFamily="2" charset="2"/>
              <a:buChar char="v"/>
            </a:pPr>
            <a:r>
              <a:rPr lang="ru-RU" sz="2000" dirty="0">
                <a:latin typeface="TT Hoves"/>
              </a:rPr>
              <a:t> </a:t>
            </a:r>
            <a:r>
              <a:rPr lang="en-US" sz="2000" dirty="0">
                <a:latin typeface="TT Hoves"/>
              </a:rPr>
              <a:t>OSPF</a:t>
            </a:r>
          </a:p>
          <a:p>
            <a:pPr marL="342900" indent="-342900">
              <a:lnSpc>
                <a:spcPct val="150000"/>
              </a:lnSpc>
              <a:buFont typeface="Wingdings" panose="05000000000000000000" pitchFamily="2" charset="2"/>
              <a:buChar char="v"/>
            </a:pPr>
            <a:r>
              <a:rPr lang="ru-RU" sz="2000" dirty="0">
                <a:latin typeface="TT Hoves"/>
              </a:rPr>
              <a:t> </a:t>
            </a:r>
            <a:r>
              <a:rPr lang="en-US" sz="2000" dirty="0">
                <a:latin typeface="TT Hoves"/>
              </a:rPr>
              <a:t>BGP</a:t>
            </a:r>
            <a:endParaRPr lang="ru-RU" sz="2000" dirty="0">
              <a:latin typeface="TT Hoves"/>
            </a:endParaRPr>
          </a:p>
        </p:txBody>
      </p:sp>
      <p:sp>
        <p:nvSpPr>
          <p:cNvPr id="3" name="Текст 2"/>
          <p:cNvSpPr>
            <a:spLocks noGrp="1"/>
          </p:cNvSpPr>
          <p:nvPr>
            <p:ph type="body" sz="quarter" idx="15"/>
          </p:nvPr>
        </p:nvSpPr>
        <p:spPr/>
        <p:txBody>
          <a:bodyPr/>
          <a:lstStyle/>
          <a:p>
            <a:r>
              <a:rPr lang="ru-RU" dirty="0">
                <a:latin typeface="TT Hoves"/>
              </a:rPr>
              <a:t>Модель OSI. Сетевой уровень – L3</a:t>
            </a:r>
          </a:p>
        </p:txBody>
      </p:sp>
      <p:sp>
        <p:nvSpPr>
          <p:cNvPr id="4" name="Заголовок 3"/>
          <p:cNvSpPr>
            <a:spLocks noGrp="1"/>
          </p:cNvSpPr>
          <p:nvPr>
            <p:ph type="title"/>
          </p:nvPr>
        </p:nvSpPr>
        <p:spPr>
          <a:xfrm>
            <a:off x="5763494" y="1071840"/>
            <a:ext cx="4127266"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Протоколы </a:t>
            </a:r>
            <a:r>
              <a:rPr lang="en-US" sz="4000" b="1" dirty="0">
                <a:effectLst>
                  <a:outerShdw blurRad="38100" dist="38100" dir="2700000" algn="tl">
                    <a:srgbClr val="000000">
                      <a:alpha val="43137"/>
                    </a:srgbClr>
                  </a:outerShdw>
                </a:effectLst>
                <a:latin typeface="TT Hoves DemiBold" panose="02000503030000020004" pitchFamily="2" charset="-52"/>
              </a:rPr>
              <a:t>L3</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7" name="Номер слайда 6"/>
          <p:cNvSpPr>
            <a:spLocks noGrp="1"/>
          </p:cNvSpPr>
          <p:nvPr>
            <p:ph type="sldNum" sz="quarter" idx="12"/>
          </p:nvPr>
        </p:nvSpPr>
        <p:spPr/>
        <p:txBody>
          <a:bodyPr/>
          <a:lstStyle/>
          <a:p>
            <a:fld id="{3B5CA0C3-2E3F-4C16-8F43-1643E3AA67E7}" type="slidenum">
              <a:rPr lang="ru-RU" smtClean="0">
                <a:latin typeface="TT Hoves"/>
              </a:rPr>
              <a:pPr/>
              <a:t>3</a:t>
            </a:fld>
            <a:endParaRPr lang="ru-RU">
              <a:latin typeface="TT Hoves"/>
            </a:endParaRPr>
          </a:p>
        </p:txBody>
      </p:sp>
      <p:sp>
        <p:nvSpPr>
          <p:cNvPr id="8" name="Текст 1"/>
          <p:cNvSpPr>
            <a:spLocks noGrp="1"/>
          </p:cNvSpPr>
          <p:nvPr>
            <p:ph type="body" sz="half" idx="2"/>
          </p:nvPr>
        </p:nvSpPr>
        <p:spPr>
          <a:xfrm>
            <a:off x="5562601" y="2620800"/>
            <a:ext cx="1981199" cy="2707038"/>
          </a:xfrm>
        </p:spPr>
        <p:txBody>
          <a:bodyPr numCol="1">
            <a:noAutofit/>
          </a:bodyPr>
          <a:lstStyle/>
          <a:p>
            <a:pPr marL="342900" indent="-342900">
              <a:lnSpc>
                <a:spcPct val="150000"/>
              </a:lnSpc>
              <a:buFont typeface="Wingdings" panose="05000000000000000000" pitchFamily="2" charset="2"/>
              <a:buChar char="v"/>
            </a:pPr>
            <a:r>
              <a:rPr lang="ru-RU" sz="2000" dirty="0">
                <a:latin typeface="TT Hoves"/>
              </a:rPr>
              <a:t> </a:t>
            </a:r>
            <a:r>
              <a:rPr lang="en-US" sz="2000" dirty="0">
                <a:latin typeface="TT Hoves"/>
              </a:rPr>
              <a:t>IP</a:t>
            </a:r>
          </a:p>
          <a:p>
            <a:pPr marL="342900" indent="-342900">
              <a:lnSpc>
                <a:spcPct val="150000"/>
              </a:lnSpc>
              <a:buFont typeface="Wingdings" panose="05000000000000000000" pitchFamily="2" charset="2"/>
              <a:buChar char="v"/>
            </a:pPr>
            <a:r>
              <a:rPr lang="ru-RU" sz="2000" dirty="0">
                <a:latin typeface="TT Hoves"/>
              </a:rPr>
              <a:t> </a:t>
            </a:r>
            <a:r>
              <a:rPr lang="en-US" sz="2000" dirty="0">
                <a:latin typeface="TT Hoves"/>
              </a:rPr>
              <a:t>ICMP</a:t>
            </a:r>
          </a:p>
          <a:p>
            <a:pPr marL="342900" indent="-342900">
              <a:lnSpc>
                <a:spcPct val="150000"/>
              </a:lnSpc>
              <a:buFont typeface="Wingdings" panose="05000000000000000000" pitchFamily="2" charset="2"/>
              <a:buChar char="v"/>
            </a:pPr>
            <a:r>
              <a:rPr lang="ru-RU" sz="2000" dirty="0">
                <a:latin typeface="TT Hoves"/>
              </a:rPr>
              <a:t> </a:t>
            </a:r>
            <a:r>
              <a:rPr lang="en-US" sz="2000" dirty="0">
                <a:latin typeface="TT Hoves"/>
              </a:rPr>
              <a:t>IGMP</a:t>
            </a:r>
            <a:endParaRPr lang="ru-RU" sz="2000" dirty="0">
              <a:latin typeface="TT Hoves"/>
            </a:endParaRPr>
          </a:p>
          <a:p>
            <a:pPr marL="342900" indent="-342900">
              <a:lnSpc>
                <a:spcPct val="150000"/>
              </a:lnSpc>
              <a:buFont typeface="Wingdings" panose="05000000000000000000" pitchFamily="2" charset="2"/>
              <a:buChar char="v"/>
            </a:pPr>
            <a:r>
              <a:rPr lang="ru-RU" sz="2000" dirty="0">
                <a:latin typeface="TT Hoves"/>
              </a:rPr>
              <a:t> </a:t>
            </a:r>
            <a:r>
              <a:rPr lang="en-US" sz="2000" dirty="0">
                <a:latin typeface="TT Hoves"/>
              </a:rPr>
              <a:t>DVMRP</a:t>
            </a:r>
          </a:p>
        </p:txBody>
      </p:sp>
    </p:spTree>
    <p:extLst>
      <p:ext uri="{BB962C8B-B14F-4D97-AF65-F5344CB8AC3E}">
        <p14:creationId xmlns:p14="http://schemas.microsoft.com/office/powerpoint/2010/main" val="2687358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30</a:t>
            </a:fld>
            <a:endParaRPr lang="ru-RU"/>
          </a:p>
        </p:txBody>
      </p:sp>
      <p:sp>
        <p:nvSpPr>
          <p:cNvPr id="8" name="Текст 7"/>
          <p:cNvSpPr>
            <a:spLocks noGrp="1"/>
          </p:cNvSpPr>
          <p:nvPr>
            <p:ph type="body" sz="quarter" idx="15"/>
          </p:nvPr>
        </p:nvSpPr>
        <p:spPr/>
        <p:txBody>
          <a:bodyPr/>
          <a:lstStyle/>
          <a:p>
            <a:r>
              <a:rPr lang="ru-RU" dirty="0">
                <a:latin typeface="TT Hoves"/>
              </a:rPr>
              <a:t>Модель OSI. Сетевой уровень – L3</a:t>
            </a:r>
          </a:p>
        </p:txBody>
      </p:sp>
      <p:sp>
        <p:nvSpPr>
          <p:cNvPr id="3" name="Заголовок 2"/>
          <p:cNvSpPr>
            <a:spLocks noGrp="1"/>
          </p:cNvSpPr>
          <p:nvPr>
            <p:ph type="title"/>
          </p:nvPr>
        </p:nvSpPr>
        <p:spPr>
          <a:xfrm>
            <a:off x="5256000" y="1060265"/>
            <a:ext cx="1762849" cy="1097927"/>
          </a:xfrm>
        </p:spPr>
        <p:txBody>
          <a:bodyPr>
            <a:normAutofit/>
          </a:bodyPr>
          <a:lstStyle/>
          <a:p>
            <a:r>
              <a:rPr lang="en-US" sz="4000" b="1" dirty="0">
                <a:effectLst>
                  <a:outerShdw blurRad="38100" dist="38100" dir="2700000" algn="tl">
                    <a:srgbClr val="000000">
                      <a:alpha val="43137"/>
                    </a:srgbClr>
                  </a:outerShdw>
                </a:effectLst>
                <a:latin typeface="TT Hoves DemiBold" panose="02000503030000020004" pitchFamily="2" charset="-52"/>
              </a:rPr>
              <a:t>LSDB</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8000" y="1944000"/>
            <a:ext cx="5882640" cy="4282440"/>
          </a:xfrm>
          <a:prstGeom prst="rect">
            <a:avLst/>
          </a:prstGeom>
        </p:spPr>
      </p:pic>
    </p:spTree>
    <p:extLst>
      <p:ext uri="{BB962C8B-B14F-4D97-AF65-F5344CB8AC3E}">
        <p14:creationId xmlns:p14="http://schemas.microsoft.com/office/powerpoint/2010/main" val="3424253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Текст 7"/>
          <p:cNvSpPr>
            <a:spLocks noGrp="1"/>
          </p:cNvSpPr>
          <p:nvPr>
            <p:ph type="body" sz="quarter" idx="15"/>
          </p:nvPr>
        </p:nvSpPr>
        <p:spPr/>
        <p:txBody>
          <a:bodyPr/>
          <a:lstStyle/>
          <a:p>
            <a:r>
              <a:rPr lang="ru-RU" dirty="0">
                <a:latin typeface="TT Hoves"/>
              </a:rPr>
              <a:t>Модель OSI. Сетевой уровень – L3</a:t>
            </a:r>
          </a:p>
        </p:txBody>
      </p:sp>
      <p:sp>
        <p:nvSpPr>
          <p:cNvPr id="2" name="Номер слайда 1"/>
          <p:cNvSpPr>
            <a:spLocks noGrp="1"/>
          </p:cNvSpPr>
          <p:nvPr>
            <p:ph type="sldNum" sz="quarter" idx="12"/>
          </p:nvPr>
        </p:nvSpPr>
        <p:spPr/>
        <p:txBody>
          <a:bodyPr/>
          <a:lstStyle/>
          <a:p>
            <a:fld id="{3B5CA0C3-2E3F-4C16-8F43-1643E3AA67E7}" type="slidenum">
              <a:rPr lang="ru-RU" smtClean="0"/>
              <a:t>31</a:t>
            </a:fld>
            <a:endParaRPr lang="ru-RU"/>
          </a:p>
        </p:txBody>
      </p:sp>
      <p:sp>
        <p:nvSpPr>
          <p:cNvPr id="4" name="TextBox 2">
            <a:extLst>
              <a:ext uri="{FF2B5EF4-FFF2-40B4-BE49-F238E27FC236}">
                <a16:creationId xmlns:a16="http://schemas.microsoft.com/office/drawing/2014/main" id="{7C9BFDD8-22F5-5F43-9990-716C6FBD5850}"/>
              </a:ext>
            </a:extLst>
          </p:cNvPr>
          <p:cNvSpPr txBox="1"/>
          <p:nvPr/>
        </p:nvSpPr>
        <p:spPr>
          <a:xfrm>
            <a:off x="5440680" y="2215832"/>
            <a:ext cx="5775960" cy="3323987"/>
          </a:xfrm>
          <a:prstGeom prst="rect">
            <a:avLst/>
          </a:prstGeom>
          <a:noFill/>
        </p:spPr>
        <p:txBody>
          <a:bodyPr wrap="square" rtlCol="0">
            <a:spAutoFit/>
          </a:bodyPr>
          <a:lstStyle>
            <a:defPPr>
              <a:defRPr lang="ru-RU"/>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a:lstStyle>
          <a:p>
            <a:pPr marL="342900" indent="-342900" algn="just">
              <a:lnSpc>
                <a:spcPct val="150000"/>
              </a:lnSpc>
              <a:buClr>
                <a:schemeClr val="accent1"/>
              </a:buClr>
              <a:buFont typeface="Wingdings" panose="05000000000000000000" pitchFamily="2" charset="2"/>
              <a:buChar char="v"/>
            </a:pPr>
            <a:r>
              <a:rPr lang="ru-RU" sz="2000" dirty="0">
                <a:latin typeface="TT Hoves"/>
              </a:rPr>
              <a:t>Пакет </a:t>
            </a:r>
            <a:r>
              <a:rPr lang="en-US" sz="2000" b="1" dirty="0">
                <a:latin typeface="TT Hoves"/>
              </a:rPr>
              <a:t>Hello</a:t>
            </a:r>
            <a:endParaRPr lang="en-US" sz="2000" dirty="0">
              <a:latin typeface="TT Hoves"/>
            </a:endParaRPr>
          </a:p>
          <a:p>
            <a:pPr marL="342900" indent="-342900" algn="just">
              <a:lnSpc>
                <a:spcPct val="150000"/>
              </a:lnSpc>
              <a:buClr>
                <a:schemeClr val="accent1"/>
              </a:buClr>
              <a:buFont typeface="Wingdings" panose="05000000000000000000" pitchFamily="2" charset="2"/>
              <a:buChar char="v"/>
            </a:pPr>
            <a:r>
              <a:rPr lang="ru-RU" sz="2000" dirty="0">
                <a:latin typeface="TT Hoves"/>
              </a:rPr>
              <a:t>Пакет описания базы данных </a:t>
            </a:r>
            <a:r>
              <a:rPr lang="en-US" sz="2000" b="1" dirty="0" err="1">
                <a:latin typeface="TT Hoves"/>
              </a:rPr>
              <a:t>DataBase</a:t>
            </a:r>
            <a:r>
              <a:rPr lang="ru-RU" sz="2000" b="1" dirty="0">
                <a:latin typeface="TT Hoves"/>
              </a:rPr>
              <a:t> </a:t>
            </a:r>
            <a:r>
              <a:rPr lang="en-US" sz="2000" b="1" dirty="0">
                <a:latin typeface="TT Hoves"/>
              </a:rPr>
              <a:t>Description</a:t>
            </a:r>
            <a:r>
              <a:rPr lang="en-US" sz="2000" dirty="0">
                <a:latin typeface="TT Hoves"/>
              </a:rPr>
              <a:t> – DBD</a:t>
            </a:r>
          </a:p>
          <a:p>
            <a:pPr marL="342900" indent="-342900" algn="just">
              <a:lnSpc>
                <a:spcPct val="150000"/>
              </a:lnSpc>
              <a:buClr>
                <a:schemeClr val="accent1"/>
              </a:buClr>
              <a:buFont typeface="Wingdings" panose="05000000000000000000" pitchFamily="2" charset="2"/>
              <a:buChar char="v"/>
            </a:pPr>
            <a:r>
              <a:rPr lang="ru-RU" sz="2000" dirty="0">
                <a:latin typeface="TT Hoves"/>
              </a:rPr>
              <a:t>Пакет запроса </a:t>
            </a:r>
            <a:r>
              <a:rPr lang="en-US" sz="2000" b="1" dirty="0">
                <a:latin typeface="TT Hoves"/>
              </a:rPr>
              <a:t>Link-State Request </a:t>
            </a:r>
            <a:r>
              <a:rPr lang="en-US" sz="2000" dirty="0">
                <a:latin typeface="TT Hoves"/>
              </a:rPr>
              <a:t>– LSR</a:t>
            </a:r>
          </a:p>
          <a:p>
            <a:pPr marL="342900" indent="-342900" algn="just">
              <a:lnSpc>
                <a:spcPct val="150000"/>
              </a:lnSpc>
              <a:buClr>
                <a:schemeClr val="accent1"/>
              </a:buClr>
              <a:buFont typeface="Wingdings" panose="05000000000000000000" pitchFamily="2" charset="2"/>
              <a:buChar char="v"/>
            </a:pPr>
            <a:r>
              <a:rPr lang="ru-RU" sz="2000" dirty="0">
                <a:latin typeface="TT Hoves"/>
              </a:rPr>
              <a:t>Пакет обновлений </a:t>
            </a:r>
            <a:r>
              <a:rPr lang="en-US" sz="2000" b="1" dirty="0">
                <a:latin typeface="TT Hoves"/>
              </a:rPr>
              <a:t>Link-State Update </a:t>
            </a:r>
            <a:r>
              <a:rPr lang="en-US" sz="2000" dirty="0">
                <a:latin typeface="TT Hoves"/>
              </a:rPr>
              <a:t>– LSU</a:t>
            </a:r>
          </a:p>
          <a:p>
            <a:pPr marL="342900" indent="-342900" algn="just">
              <a:lnSpc>
                <a:spcPct val="150000"/>
              </a:lnSpc>
              <a:buClr>
                <a:schemeClr val="accent1"/>
              </a:buClr>
              <a:buFont typeface="Wingdings" panose="05000000000000000000" pitchFamily="2" charset="2"/>
              <a:buChar char="v"/>
            </a:pPr>
            <a:r>
              <a:rPr lang="ru-RU" sz="2000" dirty="0">
                <a:latin typeface="TT Hoves"/>
              </a:rPr>
              <a:t>Пакет подтверждения </a:t>
            </a:r>
            <a:r>
              <a:rPr lang="en-US" sz="2000" b="1" dirty="0">
                <a:latin typeface="TT Hoves"/>
              </a:rPr>
              <a:t>Link-State Acknowledgment</a:t>
            </a:r>
            <a:r>
              <a:rPr lang="en-US" sz="2000" dirty="0">
                <a:latin typeface="TT Hoves"/>
              </a:rPr>
              <a:t> – </a:t>
            </a:r>
            <a:r>
              <a:rPr lang="en-US" sz="2000" dirty="0" err="1">
                <a:latin typeface="TT Hoves"/>
              </a:rPr>
              <a:t>LSAck</a:t>
            </a:r>
            <a:endParaRPr lang="en-US" sz="2000" dirty="0">
              <a:latin typeface="TT Hoves"/>
            </a:endParaRPr>
          </a:p>
        </p:txBody>
      </p:sp>
      <p:sp>
        <p:nvSpPr>
          <p:cNvPr id="6" name="Заголовок 3"/>
          <p:cNvSpPr>
            <a:spLocks noGrp="1"/>
          </p:cNvSpPr>
          <p:nvPr>
            <p:ph type="title"/>
          </p:nvPr>
        </p:nvSpPr>
        <p:spPr>
          <a:xfrm>
            <a:off x="6235934" y="1071840"/>
            <a:ext cx="4706386"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Процесс </a:t>
            </a:r>
            <a:r>
              <a:rPr lang="en-US" sz="4000" b="1" dirty="0">
                <a:effectLst>
                  <a:outerShdw blurRad="38100" dist="38100" dir="2700000" algn="tl">
                    <a:srgbClr val="000000">
                      <a:alpha val="43137"/>
                    </a:srgbClr>
                  </a:outerShdw>
                </a:effectLst>
                <a:latin typeface="TT Hoves DemiBold" panose="02000503030000020004" pitchFamily="2" charset="-52"/>
              </a:rPr>
              <a:t>OSPF</a:t>
            </a:r>
            <a:endParaRPr lang="ru-RU" sz="4000" dirty="0">
              <a:effectLst>
                <a:outerShdw blurRad="38100" dist="38100" dir="2700000" algn="tl">
                  <a:srgbClr val="000000">
                    <a:alpha val="43137"/>
                  </a:srgbClr>
                </a:outerShdw>
              </a:effectLst>
              <a:latin typeface="TT Hoves DemiBold" panose="02000503030000020004" pitchFamily="2" charset="-52"/>
            </a:endParaRPr>
          </a:p>
        </p:txBody>
      </p:sp>
    </p:spTree>
    <p:extLst>
      <p:ext uri="{BB962C8B-B14F-4D97-AF65-F5344CB8AC3E}">
        <p14:creationId xmlns:p14="http://schemas.microsoft.com/office/powerpoint/2010/main" val="2877131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pPr/>
              <a:t>32</a:t>
            </a:fld>
            <a:endParaRPr lang="ru-RU"/>
          </a:p>
        </p:txBody>
      </p:sp>
      <p:sp>
        <p:nvSpPr>
          <p:cNvPr id="10" name="Заголовок 2"/>
          <p:cNvSpPr>
            <a:spLocks noGrp="1"/>
          </p:cNvSpPr>
          <p:nvPr>
            <p:ph type="title"/>
          </p:nvPr>
        </p:nvSpPr>
        <p:spPr>
          <a:xfrm>
            <a:off x="4216057" y="1041360"/>
            <a:ext cx="4668092"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Процесс </a:t>
            </a:r>
            <a:r>
              <a:rPr lang="en-US" sz="4000" b="1" dirty="0">
                <a:effectLst>
                  <a:outerShdw blurRad="38100" dist="38100" dir="2700000" algn="tl">
                    <a:srgbClr val="000000">
                      <a:alpha val="43137"/>
                    </a:srgbClr>
                  </a:outerShdw>
                </a:effectLst>
                <a:latin typeface="TT Hoves DemiBold" panose="02000503030000020004" pitchFamily="2" charset="-52"/>
              </a:rPr>
              <a:t>OSPF</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11" name="Текст 7"/>
          <p:cNvSpPr>
            <a:spLocks noGrp="1"/>
          </p:cNvSpPr>
          <p:nvPr>
            <p:ph type="body" sz="quarter" idx="15"/>
          </p:nvPr>
        </p:nvSpPr>
        <p:spPr>
          <a:xfrm>
            <a:off x="356685" y="334530"/>
            <a:ext cx="9447715" cy="365125"/>
          </a:xfrm>
        </p:spPr>
        <p:txBody>
          <a:bodyPr/>
          <a:lstStyle/>
          <a:p>
            <a:r>
              <a:rPr lang="ru-RU" dirty="0">
                <a:latin typeface="TT Hoves"/>
              </a:rPr>
              <a:t>Модель OSI. Сетевой уровень – L3</a:t>
            </a:r>
          </a:p>
        </p:txBody>
      </p:sp>
      <p:pic>
        <p:nvPicPr>
          <p:cNvPr id="13" name="Рисунок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158" y="2031935"/>
            <a:ext cx="10058400" cy="3888121"/>
          </a:xfrm>
          <a:prstGeom prst="rect">
            <a:avLst/>
          </a:prstGeom>
        </p:spPr>
      </p:pic>
    </p:spTree>
    <p:extLst>
      <p:ext uri="{BB962C8B-B14F-4D97-AF65-F5344CB8AC3E}">
        <p14:creationId xmlns:p14="http://schemas.microsoft.com/office/powerpoint/2010/main" val="1784965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Текст 7"/>
          <p:cNvSpPr>
            <a:spLocks noGrp="1"/>
          </p:cNvSpPr>
          <p:nvPr>
            <p:ph type="body" sz="half" idx="2"/>
          </p:nvPr>
        </p:nvSpPr>
        <p:spPr>
          <a:xfrm>
            <a:off x="1533963" y="2699409"/>
            <a:ext cx="4379157" cy="2588871"/>
          </a:xfrm>
        </p:spPr>
        <p:txBody>
          <a:bodyPr>
            <a:normAutofit/>
          </a:bodyPr>
          <a:lstStyle/>
          <a:p>
            <a:pPr marL="0" indent="0" algn="just">
              <a:buNone/>
            </a:pPr>
            <a:r>
              <a:rPr lang="ru-RU" sz="2000" dirty="0">
                <a:latin typeface="TT Hoves"/>
              </a:rPr>
              <a:t>При вычислениях используется алгоритм </a:t>
            </a:r>
            <a:r>
              <a:rPr lang="ru-RU" sz="2000" dirty="0" err="1">
                <a:latin typeface="TT Hoves"/>
              </a:rPr>
              <a:t>Дейкстры</a:t>
            </a:r>
            <a:r>
              <a:rPr lang="ru-RU" sz="2000" dirty="0">
                <a:latin typeface="TT Hoves"/>
              </a:rPr>
              <a:t> выбора первого кратчайшего пути. Построение топологического дерева с применением алгоритма </a:t>
            </a:r>
            <a:r>
              <a:rPr lang="ru-RU" sz="2000" dirty="0" err="1">
                <a:latin typeface="TT Hoves"/>
              </a:rPr>
              <a:t>Дейкстры</a:t>
            </a:r>
            <a:r>
              <a:rPr lang="ru-RU" sz="2000" dirty="0">
                <a:latin typeface="TT Hoves"/>
              </a:rPr>
              <a:t> позволяет формировать пути, свободные от маршрутных петель</a:t>
            </a:r>
            <a:endParaRPr lang="en-US" sz="2000" dirty="0">
              <a:latin typeface="TT Hoves"/>
            </a:endParaRPr>
          </a:p>
        </p:txBody>
      </p:sp>
      <p:sp>
        <p:nvSpPr>
          <p:cNvPr id="3" name="Заголовок 2"/>
          <p:cNvSpPr>
            <a:spLocks noGrp="1"/>
          </p:cNvSpPr>
          <p:nvPr>
            <p:ph type="title"/>
          </p:nvPr>
        </p:nvSpPr>
        <p:spPr>
          <a:xfrm>
            <a:off x="3804577" y="1071840"/>
            <a:ext cx="4668092"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Процесс </a:t>
            </a:r>
            <a:r>
              <a:rPr lang="en-US" sz="4000" b="1" dirty="0">
                <a:effectLst>
                  <a:outerShdw blurRad="38100" dist="38100" dir="2700000" algn="tl">
                    <a:srgbClr val="000000">
                      <a:alpha val="43137"/>
                    </a:srgbClr>
                  </a:outerShdw>
                </a:effectLst>
                <a:latin typeface="TT Hoves DemiBold" panose="02000503030000020004" pitchFamily="2" charset="-52"/>
              </a:rPr>
              <a:t>OSPF</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2" name="Номер слайда 1"/>
          <p:cNvSpPr>
            <a:spLocks noGrp="1"/>
          </p:cNvSpPr>
          <p:nvPr>
            <p:ph type="sldNum" sz="quarter" idx="12"/>
          </p:nvPr>
        </p:nvSpPr>
        <p:spPr/>
        <p:txBody>
          <a:bodyPr/>
          <a:lstStyle/>
          <a:p>
            <a:fld id="{3B5CA0C3-2E3F-4C16-8F43-1643E3AA67E7}" type="slidenum">
              <a:rPr lang="ru-RU" smtClean="0"/>
              <a:t>33</a:t>
            </a:fld>
            <a:endParaRPr lang="ru-RU"/>
          </a:p>
        </p:txBody>
      </p:sp>
      <p:sp>
        <p:nvSpPr>
          <p:cNvPr id="12" name="Текст 7"/>
          <p:cNvSpPr>
            <a:spLocks noGrp="1"/>
          </p:cNvSpPr>
          <p:nvPr>
            <p:ph type="body" sz="quarter" idx="15"/>
          </p:nvPr>
        </p:nvSpPr>
        <p:spPr>
          <a:xfrm>
            <a:off x="356685" y="334530"/>
            <a:ext cx="9447715" cy="365125"/>
          </a:xfrm>
        </p:spPr>
        <p:txBody>
          <a:bodyPr/>
          <a:lstStyle/>
          <a:p>
            <a:r>
              <a:rPr lang="ru-RU" dirty="0">
                <a:latin typeface="TT Hoves"/>
              </a:rPr>
              <a:t>Модель OSI. Сетевой уровень – L3</a:t>
            </a:r>
          </a:p>
        </p:txBody>
      </p:sp>
      <p:pic>
        <p:nvPicPr>
          <p:cNvPr id="15" name="Рисунок 14"/>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8456" r="1974" b="7815"/>
          <a:stretch/>
        </p:blipFill>
        <p:spPr/>
      </p:pic>
    </p:spTree>
    <p:extLst>
      <p:ext uri="{BB962C8B-B14F-4D97-AF65-F5344CB8AC3E}">
        <p14:creationId xmlns:p14="http://schemas.microsoft.com/office/powerpoint/2010/main" val="980912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34</a:t>
            </a:fld>
            <a:endParaRPr lang="ru-RU"/>
          </a:p>
        </p:txBody>
      </p:sp>
      <p:sp>
        <p:nvSpPr>
          <p:cNvPr id="5" name="Заголовок 2"/>
          <p:cNvSpPr>
            <a:spLocks noGrp="1"/>
          </p:cNvSpPr>
          <p:nvPr>
            <p:ph type="title"/>
          </p:nvPr>
        </p:nvSpPr>
        <p:spPr>
          <a:xfrm>
            <a:off x="4680000" y="1071840"/>
            <a:ext cx="3070785"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Зоны </a:t>
            </a:r>
            <a:r>
              <a:rPr lang="en-US" sz="4000" b="1" dirty="0">
                <a:effectLst>
                  <a:outerShdw blurRad="38100" dist="38100" dir="2700000" algn="tl">
                    <a:srgbClr val="000000">
                      <a:alpha val="43137"/>
                    </a:srgbClr>
                  </a:outerShdw>
                </a:effectLst>
                <a:latin typeface="TT Hoves DemiBold" panose="02000503030000020004" pitchFamily="2" charset="-52"/>
              </a:rPr>
              <a:t>OSPF</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6" name="Текст 7"/>
          <p:cNvSpPr>
            <a:spLocks noGrp="1"/>
          </p:cNvSpPr>
          <p:nvPr>
            <p:ph type="body" sz="quarter" idx="15"/>
          </p:nvPr>
        </p:nvSpPr>
        <p:spPr>
          <a:xfrm>
            <a:off x="356685" y="334530"/>
            <a:ext cx="9447715" cy="365125"/>
          </a:xfrm>
        </p:spPr>
        <p:txBody>
          <a:bodyPr/>
          <a:lstStyle/>
          <a:p>
            <a:r>
              <a:rPr lang="ru-RU" dirty="0">
                <a:latin typeface="TT Hoves"/>
              </a:rPr>
              <a:t>Модель OSI. Сетевой уровень – L3</a:t>
            </a:r>
          </a:p>
        </p:txBody>
      </p:sp>
      <p:sp>
        <p:nvSpPr>
          <p:cNvPr id="7" name="TextBox 6">
            <a:extLst>
              <a:ext uri="{FF2B5EF4-FFF2-40B4-BE49-F238E27FC236}">
                <a16:creationId xmlns:a16="http://schemas.microsoft.com/office/drawing/2014/main" id="{7C9BFDD8-22F5-5F43-9990-716C6FBD5850}"/>
              </a:ext>
            </a:extLst>
          </p:cNvPr>
          <p:cNvSpPr txBox="1"/>
          <p:nvPr/>
        </p:nvSpPr>
        <p:spPr>
          <a:xfrm>
            <a:off x="1679144" y="1937761"/>
            <a:ext cx="9282082" cy="1015663"/>
          </a:xfrm>
          <a:prstGeom prst="rect">
            <a:avLst/>
          </a:prstGeom>
          <a:noFill/>
        </p:spPr>
        <p:txBody>
          <a:bodyPr wrap="square" rtlCol="0">
            <a:spAutoFit/>
          </a:bodyPr>
          <a:lstStyle>
            <a:defPPr>
              <a:defRPr lang="ru-RU"/>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a:lstStyle>
          <a:p>
            <a:pPr algn="just"/>
            <a:r>
              <a:rPr lang="ru-RU" sz="2000" dirty="0">
                <a:latin typeface="TT Hoves"/>
              </a:rPr>
              <a:t>Разделение AS на зоны OSPF может снизить загрузку CPU маршрутизаторов, сократить размер LSDB и сократить количество пакетов LSA</a:t>
            </a:r>
          </a:p>
        </p:txBody>
      </p:sp>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1790" y="2953160"/>
            <a:ext cx="6408420" cy="3169920"/>
          </a:xfrm>
          <a:prstGeom prst="rect">
            <a:avLst/>
          </a:prstGeom>
        </p:spPr>
      </p:pic>
    </p:spTree>
    <p:extLst>
      <p:ext uri="{BB962C8B-B14F-4D97-AF65-F5344CB8AC3E}">
        <p14:creationId xmlns:p14="http://schemas.microsoft.com/office/powerpoint/2010/main" val="815657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pPr/>
              <a:t>35</a:t>
            </a:fld>
            <a:endParaRPr lang="ru-RU"/>
          </a:p>
        </p:txBody>
      </p:sp>
      <p:sp>
        <p:nvSpPr>
          <p:cNvPr id="8" name="Заголовок 7"/>
          <p:cNvSpPr>
            <a:spLocks noGrp="1"/>
          </p:cNvSpPr>
          <p:nvPr>
            <p:ph type="title"/>
          </p:nvPr>
        </p:nvSpPr>
        <p:spPr>
          <a:xfrm>
            <a:off x="3060000" y="1048690"/>
            <a:ext cx="6763113" cy="1097927"/>
          </a:xfrm>
        </p:spPr>
        <p:txBody>
          <a:bodyPr>
            <a:normAutofit fontScale="90000"/>
          </a:bodyPr>
          <a:lstStyle/>
          <a:p>
            <a:r>
              <a:rPr lang="en-US" dirty="0">
                <a:effectLst>
                  <a:outerShdw blurRad="38100" dist="38100" dir="2700000" algn="tl">
                    <a:srgbClr val="000000">
                      <a:alpha val="43137"/>
                    </a:srgbClr>
                  </a:outerShdw>
                </a:effectLst>
                <a:highlight>
                  <a:srgbClr val="FFFFFF"/>
                </a:highlight>
                <a:latin typeface="TT Hoves DemiBold" panose="02000503030000020004" pitchFamily="2" charset="-52"/>
                <a:ea typeface="Times New Roman" panose="02020603050405020304" pitchFamily="18" charset="0"/>
              </a:rPr>
              <a:t>DR </a:t>
            </a:r>
            <a:r>
              <a:rPr lang="ru-RU" dirty="0">
                <a:effectLst>
                  <a:outerShdw blurRad="38100" dist="38100" dir="2700000" algn="tl">
                    <a:srgbClr val="000000">
                      <a:alpha val="43137"/>
                    </a:srgbClr>
                  </a:outerShdw>
                </a:effectLst>
                <a:highlight>
                  <a:srgbClr val="FFFFFF"/>
                </a:highlight>
                <a:latin typeface="TT Hoves DemiBold" panose="02000503030000020004" pitchFamily="2" charset="-52"/>
                <a:ea typeface="Times New Roman" panose="02020603050405020304" pitchFamily="18" charset="0"/>
              </a:rPr>
              <a:t>и </a:t>
            </a:r>
            <a:r>
              <a:rPr lang="en-US" dirty="0">
                <a:effectLst>
                  <a:outerShdw blurRad="38100" dist="38100" dir="2700000" algn="tl">
                    <a:srgbClr val="000000">
                      <a:alpha val="43137"/>
                    </a:srgbClr>
                  </a:outerShdw>
                </a:effectLst>
                <a:highlight>
                  <a:srgbClr val="FFFFFF"/>
                </a:highlight>
                <a:latin typeface="TT Hoves DemiBold" panose="02000503030000020004" pitchFamily="2" charset="-52"/>
                <a:ea typeface="Times New Roman" panose="02020603050405020304" pitchFamily="18" charset="0"/>
              </a:rPr>
              <a:t>BDR </a:t>
            </a:r>
            <a:r>
              <a:rPr lang="ru-RU" dirty="0">
                <a:effectLst>
                  <a:outerShdw blurRad="38100" dist="38100" dir="2700000" algn="tl">
                    <a:srgbClr val="000000">
                      <a:alpha val="43137"/>
                    </a:srgbClr>
                  </a:outerShdw>
                </a:effectLst>
                <a:highlight>
                  <a:srgbClr val="FFFFFF"/>
                </a:highlight>
                <a:latin typeface="TT Hoves DemiBold" panose="02000503030000020004" pitchFamily="2" charset="-52"/>
                <a:ea typeface="Times New Roman" panose="02020603050405020304" pitchFamily="18" charset="0"/>
              </a:rPr>
              <a:t>роутеры в </a:t>
            </a:r>
            <a:r>
              <a:rPr lang="en-US" dirty="0">
                <a:effectLst>
                  <a:outerShdw blurRad="38100" dist="38100" dir="2700000" algn="tl">
                    <a:srgbClr val="000000">
                      <a:alpha val="43137"/>
                    </a:srgbClr>
                  </a:outerShdw>
                </a:effectLst>
                <a:highlight>
                  <a:srgbClr val="FFFFFF"/>
                </a:highlight>
                <a:latin typeface="TT Hoves DemiBold" panose="02000503030000020004" pitchFamily="2" charset="-52"/>
                <a:ea typeface="Times New Roman" panose="02020603050405020304" pitchFamily="18" charset="0"/>
              </a:rPr>
              <a:t>OSPF</a:t>
            </a:r>
            <a:br>
              <a:rPr lang="ru-RU" dirty="0">
                <a:effectLst>
                  <a:outerShdw blurRad="38100" dist="38100" dir="2700000" algn="tl">
                    <a:srgbClr val="000000">
                      <a:alpha val="43137"/>
                    </a:srgbClr>
                  </a:outerShdw>
                </a:effectLst>
                <a:latin typeface="TT Hoves DemiBold" panose="02000503030000020004" pitchFamily="2" charset="-52"/>
                <a:ea typeface="Arial" panose="020B0604020202020204" pitchFamily="34" charset="0"/>
              </a:rPr>
            </a:br>
            <a:endParaRPr lang="ru-RU" dirty="0">
              <a:effectLst>
                <a:outerShdw blurRad="38100" dist="38100" dir="2700000" algn="tl">
                  <a:srgbClr val="000000">
                    <a:alpha val="43137"/>
                  </a:srgbClr>
                </a:outerShdw>
              </a:effectLst>
              <a:latin typeface="TT Hoves DemiBold" panose="02000503030000020004" pitchFamily="2" charset="-52"/>
            </a:endParaRPr>
          </a:p>
        </p:txBody>
      </p:sp>
      <p:pic>
        <p:nvPicPr>
          <p:cNvPr id="10" name="Рисунок 9"/>
          <p:cNvPicPr>
            <a:picLocks noChangeAspect="1"/>
          </p:cNvPicPr>
          <p:nvPr/>
        </p:nvPicPr>
        <p:blipFill>
          <a:blip r:embed="rId3"/>
          <a:stretch>
            <a:fillRect/>
          </a:stretch>
        </p:blipFill>
        <p:spPr>
          <a:xfrm>
            <a:off x="3229142" y="4045296"/>
            <a:ext cx="5794375" cy="2207730"/>
          </a:xfrm>
          <a:prstGeom prst="rect">
            <a:avLst/>
          </a:prstGeom>
        </p:spPr>
      </p:pic>
      <p:sp>
        <p:nvSpPr>
          <p:cNvPr id="11" name="Прямоугольник 10"/>
          <p:cNvSpPr/>
          <p:nvPr/>
        </p:nvSpPr>
        <p:spPr>
          <a:xfrm>
            <a:off x="816787" y="2013971"/>
            <a:ext cx="4646464" cy="1631216"/>
          </a:xfrm>
          <a:prstGeom prst="rect">
            <a:avLst/>
          </a:prstGeom>
        </p:spPr>
        <p:txBody>
          <a:bodyPr wrap="square">
            <a:spAutoFit/>
          </a:bodyPr>
          <a:lstStyle/>
          <a:p>
            <a:pPr algn="just"/>
            <a:r>
              <a:rPr lang="ru-RU" sz="2000" b="1" dirty="0">
                <a:latin typeface="TT Hoves"/>
              </a:rPr>
              <a:t>Выделенный маршрутизатор </a:t>
            </a:r>
            <a:r>
              <a:rPr lang="ru-RU" sz="2000" dirty="0">
                <a:latin typeface="TT Hoves"/>
              </a:rPr>
              <a:t>(DR) — управляет процессом рассылки LSA в сети. Каждый маршрутизатор сети устанавливает отношения соседства с DR</a:t>
            </a:r>
          </a:p>
        </p:txBody>
      </p:sp>
      <p:sp>
        <p:nvSpPr>
          <p:cNvPr id="12" name="TextBox 4">
            <a:extLst>
              <a:ext uri="{FF2B5EF4-FFF2-40B4-BE49-F238E27FC236}">
                <a16:creationId xmlns:a16="http://schemas.microsoft.com/office/drawing/2014/main" id="{7C9BFDD8-22F5-5F43-9990-716C6FBD5850}"/>
              </a:ext>
            </a:extLst>
          </p:cNvPr>
          <p:cNvSpPr txBox="1"/>
          <p:nvPr/>
        </p:nvSpPr>
        <p:spPr>
          <a:xfrm>
            <a:off x="6126329" y="2013947"/>
            <a:ext cx="5240011" cy="1938992"/>
          </a:xfrm>
          <a:prstGeom prst="rect">
            <a:avLst/>
          </a:prstGeom>
          <a:noFill/>
        </p:spPr>
        <p:txBody>
          <a:bodyPr wrap="square" rtlCol="0">
            <a:spAutoFit/>
          </a:bodyPr>
          <a:lstStyle>
            <a:defPPr>
              <a:defRPr lang="ru-RU"/>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a:lstStyle>
          <a:p>
            <a:pPr algn="just"/>
            <a:r>
              <a:rPr lang="ru-RU" sz="2000" b="1" dirty="0">
                <a:latin typeface="TT Hoves"/>
              </a:rPr>
              <a:t>Резервный выделенный маршрутизатор </a:t>
            </a:r>
            <a:r>
              <a:rPr lang="ru-RU" sz="2000" dirty="0">
                <a:latin typeface="TT Hoves"/>
              </a:rPr>
              <a:t>(</a:t>
            </a:r>
            <a:r>
              <a:rPr lang="en-US" sz="2000" dirty="0"/>
              <a:t>BDR)</a:t>
            </a:r>
            <a:r>
              <a:rPr lang="ru-RU" sz="2000" dirty="0">
                <a:latin typeface="TT Hoves"/>
              </a:rPr>
              <a:t>. Каждый маршрутизатор сети устанавливает отношения соседства не только с DR, но и BDR. DR и BDR также устанавливают отношения соседства и между собой.</a:t>
            </a:r>
          </a:p>
        </p:txBody>
      </p:sp>
      <p:sp>
        <p:nvSpPr>
          <p:cNvPr id="13" name="Текст 7"/>
          <p:cNvSpPr>
            <a:spLocks noGrp="1"/>
          </p:cNvSpPr>
          <p:nvPr>
            <p:ph type="body" sz="quarter" idx="15"/>
          </p:nvPr>
        </p:nvSpPr>
        <p:spPr>
          <a:xfrm>
            <a:off x="356685" y="334530"/>
            <a:ext cx="9447715" cy="365125"/>
          </a:xfrm>
        </p:spPr>
        <p:txBody>
          <a:bodyPr/>
          <a:lstStyle/>
          <a:p>
            <a:r>
              <a:rPr lang="ru-RU" dirty="0">
                <a:latin typeface="TT Hoves"/>
              </a:rPr>
              <a:t>Модель OSI. Сетевой уровень – L3</a:t>
            </a:r>
          </a:p>
        </p:txBody>
      </p:sp>
    </p:spTree>
    <p:extLst>
      <p:ext uri="{BB962C8B-B14F-4D97-AF65-F5344CB8AC3E}">
        <p14:creationId xmlns:p14="http://schemas.microsoft.com/office/powerpoint/2010/main" val="1025737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36</a:t>
            </a:fld>
            <a:endParaRPr lang="ru-RU"/>
          </a:p>
        </p:txBody>
      </p:sp>
      <p:sp>
        <p:nvSpPr>
          <p:cNvPr id="7" name="Текст 7"/>
          <p:cNvSpPr>
            <a:spLocks noGrp="1"/>
          </p:cNvSpPr>
          <p:nvPr>
            <p:ph type="body" sz="quarter" idx="15"/>
          </p:nvPr>
        </p:nvSpPr>
        <p:spPr/>
        <p:txBody>
          <a:bodyPr/>
          <a:lstStyle/>
          <a:p>
            <a:r>
              <a:rPr lang="ru-RU" dirty="0">
                <a:latin typeface="TT Hoves"/>
              </a:rPr>
              <a:t>Модель OSI. Сетевой уровень – L3</a:t>
            </a:r>
          </a:p>
        </p:txBody>
      </p:sp>
      <p:sp>
        <p:nvSpPr>
          <p:cNvPr id="4" name="TextBox 1">
            <a:extLst>
              <a:ext uri="{FF2B5EF4-FFF2-40B4-BE49-F238E27FC236}">
                <a16:creationId xmlns:a16="http://schemas.microsoft.com/office/drawing/2014/main" id="{9A56FE09-069B-4844-827F-DD10143AFC5E}"/>
              </a:ext>
            </a:extLst>
          </p:cNvPr>
          <p:cNvSpPr txBox="1"/>
          <p:nvPr/>
        </p:nvSpPr>
        <p:spPr>
          <a:xfrm>
            <a:off x="1064869" y="2990854"/>
            <a:ext cx="12790025" cy="4195572"/>
          </a:xfrm>
          <a:prstGeom prst="rect">
            <a:avLst/>
          </a:prstGeom>
          <a:noFill/>
        </p:spPr>
        <p:txBody>
          <a:bodyPr wrap="square" numCol="2" rtlCol="0">
            <a:spAutoFit/>
          </a:bodyPr>
          <a:lstStyle>
            <a:defPPr>
              <a:defRPr lang="ru-RU"/>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a:lstStyle>
          <a:p>
            <a:pPr marL="457200" indent="-457200">
              <a:lnSpc>
                <a:spcPct val="150000"/>
              </a:lnSpc>
              <a:buClr>
                <a:schemeClr val="accent1"/>
              </a:buClr>
              <a:buFont typeface="Wingdings" panose="05000000000000000000" pitchFamily="2" charset="2"/>
              <a:buChar char="v"/>
            </a:pPr>
            <a:r>
              <a:rPr lang="ru-RU" sz="2000" dirty="0">
                <a:latin typeface="TT Hoves"/>
                <a:cs typeface="Arial" panose="020B0604020202020204" pitchFamily="34" charset="0"/>
              </a:rPr>
              <a:t>Внутренний протокол маршрутизации </a:t>
            </a:r>
            <a:r>
              <a:rPr lang="en-US" sz="2000" dirty="0">
                <a:latin typeface="TT Hoves"/>
                <a:cs typeface="Arial" panose="020B0604020202020204" pitchFamily="34" charset="0"/>
              </a:rPr>
              <a:t> </a:t>
            </a:r>
            <a:r>
              <a:rPr lang="ru-RU" sz="2000" dirty="0">
                <a:latin typeface="TT Hoves"/>
                <a:cs typeface="Arial" panose="020B0604020202020204" pitchFamily="34" charset="0"/>
              </a:rPr>
              <a:t>(</a:t>
            </a:r>
            <a:r>
              <a:rPr lang="en-US" sz="2000" dirty="0">
                <a:latin typeface="TT Hoves"/>
                <a:cs typeface="Arial" panose="020B0604020202020204" pitchFamily="34" charset="0"/>
              </a:rPr>
              <a:t>IGP)</a:t>
            </a:r>
            <a:endParaRPr lang="ru-RU" sz="2000" dirty="0">
              <a:latin typeface="TT Hoves"/>
              <a:cs typeface="Arial" panose="020B0604020202020204" pitchFamily="34" charset="0"/>
            </a:endParaRPr>
          </a:p>
          <a:p>
            <a:pPr marL="457200" indent="-457200">
              <a:lnSpc>
                <a:spcPct val="150000"/>
              </a:lnSpc>
              <a:buClr>
                <a:schemeClr val="accent1"/>
              </a:buClr>
              <a:buFont typeface="Wingdings" panose="05000000000000000000" pitchFamily="2" charset="2"/>
              <a:buChar char="v"/>
            </a:pPr>
            <a:r>
              <a:rPr lang="ru-RU" sz="2000" dirty="0">
                <a:latin typeface="TT Hoves"/>
                <a:cs typeface="Arial" panose="020B0604020202020204" pitchFamily="34" charset="0"/>
              </a:rPr>
              <a:t>Внешний протокол маршрутизации</a:t>
            </a:r>
            <a:r>
              <a:rPr lang="en-US" sz="2000" dirty="0">
                <a:latin typeface="TT Hoves"/>
                <a:cs typeface="Arial" panose="020B0604020202020204" pitchFamily="34" charset="0"/>
              </a:rPr>
              <a:t> (EGP)</a:t>
            </a:r>
            <a:endParaRPr lang="ru-RU" sz="2000" dirty="0">
              <a:latin typeface="TT Hoves"/>
              <a:cs typeface="Arial" panose="020B0604020202020204" pitchFamily="34" charset="0"/>
            </a:endParaRPr>
          </a:p>
          <a:p>
            <a:pPr marL="457200" indent="-457200">
              <a:lnSpc>
                <a:spcPct val="150000"/>
              </a:lnSpc>
              <a:buClr>
                <a:schemeClr val="accent1"/>
              </a:buClr>
              <a:buFont typeface="Wingdings" panose="05000000000000000000" pitchFamily="2" charset="2"/>
              <a:buChar char="v"/>
            </a:pPr>
            <a:r>
              <a:rPr lang="ru-RU" sz="2000" dirty="0">
                <a:latin typeface="TT Hoves"/>
                <a:cs typeface="Arial" panose="020B0604020202020204" pitchFamily="34" charset="0"/>
              </a:rPr>
              <a:t>Автономная система</a:t>
            </a:r>
            <a:r>
              <a:rPr lang="en-US" sz="2000" dirty="0">
                <a:latin typeface="TT Hoves"/>
                <a:cs typeface="Arial" panose="020B0604020202020204" pitchFamily="34" charset="0"/>
              </a:rPr>
              <a:t> (AS)</a:t>
            </a:r>
            <a:endParaRPr lang="ru-RU" sz="2000" dirty="0">
              <a:latin typeface="TT Hoves"/>
              <a:cs typeface="Arial" panose="020B0604020202020204" pitchFamily="34" charset="0"/>
            </a:endParaRPr>
          </a:p>
          <a:p>
            <a:pPr marL="457200" indent="-457200">
              <a:lnSpc>
                <a:spcPct val="150000"/>
              </a:lnSpc>
              <a:buClr>
                <a:schemeClr val="accent1"/>
              </a:buClr>
              <a:buFont typeface="Wingdings" panose="05000000000000000000" pitchFamily="2" charset="2"/>
              <a:buChar char="v"/>
            </a:pPr>
            <a:r>
              <a:rPr lang="ru-RU" sz="2000" dirty="0">
                <a:latin typeface="TT Hoves"/>
                <a:cs typeface="Arial" panose="020B0604020202020204" pitchFamily="34" charset="0"/>
              </a:rPr>
              <a:t>Транзитная автономная система</a:t>
            </a:r>
            <a:r>
              <a:rPr lang="en-US" sz="2000" dirty="0">
                <a:latin typeface="TT Hoves"/>
                <a:cs typeface="Arial" panose="020B0604020202020204" pitchFamily="34" charset="0"/>
              </a:rPr>
              <a:t> (transit AS)</a:t>
            </a:r>
            <a:endParaRPr lang="ru-RU" sz="2000" dirty="0">
              <a:latin typeface="TT Hoves"/>
              <a:cs typeface="Arial" panose="020B0604020202020204" pitchFamily="34" charset="0"/>
            </a:endParaRPr>
          </a:p>
          <a:p>
            <a:pPr marL="457200" indent="-457200">
              <a:lnSpc>
                <a:spcPct val="150000"/>
              </a:lnSpc>
              <a:buClr>
                <a:schemeClr val="accent1"/>
              </a:buClr>
              <a:buFont typeface="Wingdings" panose="05000000000000000000" pitchFamily="2" charset="2"/>
              <a:buChar char="v"/>
            </a:pPr>
            <a:endParaRPr lang="en-US" sz="2000" dirty="0">
              <a:latin typeface="TT Hoves"/>
              <a:cs typeface="Arial" panose="020B0604020202020204" pitchFamily="34" charset="0"/>
            </a:endParaRPr>
          </a:p>
          <a:p>
            <a:pPr marL="457200" indent="-457200">
              <a:lnSpc>
                <a:spcPct val="150000"/>
              </a:lnSpc>
              <a:buClr>
                <a:schemeClr val="accent1"/>
              </a:buClr>
              <a:buFont typeface="Wingdings" panose="05000000000000000000" pitchFamily="2" charset="2"/>
              <a:buChar char="v"/>
            </a:pPr>
            <a:endParaRPr lang="en-US" sz="2000" dirty="0">
              <a:latin typeface="TT Hoves"/>
              <a:cs typeface="Arial" panose="020B0604020202020204" pitchFamily="34" charset="0"/>
            </a:endParaRPr>
          </a:p>
          <a:p>
            <a:pPr marL="457200" indent="-457200">
              <a:lnSpc>
                <a:spcPct val="150000"/>
              </a:lnSpc>
              <a:buClr>
                <a:schemeClr val="accent1"/>
              </a:buClr>
              <a:buFont typeface="Wingdings" panose="05000000000000000000" pitchFamily="2" charset="2"/>
              <a:buChar char="v"/>
            </a:pPr>
            <a:endParaRPr lang="en-US" sz="2000" dirty="0">
              <a:latin typeface="TT Hoves"/>
              <a:cs typeface="Arial" panose="020B0604020202020204" pitchFamily="34" charset="0"/>
            </a:endParaRPr>
          </a:p>
          <a:p>
            <a:pPr marL="457200" indent="-457200">
              <a:lnSpc>
                <a:spcPct val="150000"/>
              </a:lnSpc>
              <a:buClr>
                <a:schemeClr val="accent1"/>
              </a:buClr>
              <a:buFont typeface="Wingdings" panose="05000000000000000000" pitchFamily="2" charset="2"/>
              <a:buChar char="v"/>
            </a:pPr>
            <a:endParaRPr lang="en-US" sz="2000" dirty="0">
              <a:latin typeface="TT Hoves"/>
              <a:cs typeface="Arial" panose="020B0604020202020204" pitchFamily="34" charset="0"/>
            </a:endParaRPr>
          </a:p>
          <a:p>
            <a:pPr marL="457200" indent="-457200">
              <a:lnSpc>
                <a:spcPct val="150000"/>
              </a:lnSpc>
              <a:buClr>
                <a:schemeClr val="accent1"/>
              </a:buClr>
              <a:buFont typeface="Wingdings" panose="05000000000000000000" pitchFamily="2" charset="2"/>
              <a:buChar char="v"/>
            </a:pPr>
            <a:endParaRPr lang="en-US" sz="2000" dirty="0">
              <a:latin typeface="TT Hoves"/>
              <a:cs typeface="Arial" panose="020B0604020202020204" pitchFamily="34" charset="0"/>
            </a:endParaRPr>
          </a:p>
          <a:p>
            <a:pPr marL="457200" indent="-457200">
              <a:lnSpc>
                <a:spcPct val="150000"/>
              </a:lnSpc>
              <a:buClr>
                <a:schemeClr val="accent1"/>
              </a:buClr>
              <a:buFont typeface="Wingdings" panose="05000000000000000000" pitchFamily="2" charset="2"/>
              <a:buChar char="v"/>
            </a:pPr>
            <a:r>
              <a:rPr lang="ru-RU" sz="2000" dirty="0">
                <a:latin typeface="TT Hoves"/>
                <a:cs typeface="Arial" panose="020B0604020202020204" pitchFamily="34" charset="0"/>
              </a:rPr>
              <a:t>Путь</a:t>
            </a:r>
            <a:r>
              <a:rPr lang="en-US" sz="2000" dirty="0">
                <a:latin typeface="TT Hoves"/>
                <a:cs typeface="Arial" panose="020B0604020202020204" pitchFamily="34" charset="0"/>
              </a:rPr>
              <a:t> (Path)</a:t>
            </a:r>
            <a:endParaRPr lang="ru-RU" sz="2000" dirty="0">
              <a:latin typeface="TT Hoves"/>
              <a:cs typeface="Arial" panose="020B0604020202020204" pitchFamily="34" charset="0"/>
            </a:endParaRPr>
          </a:p>
          <a:p>
            <a:pPr marL="457200" indent="-457200">
              <a:lnSpc>
                <a:spcPct val="150000"/>
              </a:lnSpc>
              <a:buClr>
                <a:schemeClr val="accent1"/>
              </a:buClr>
              <a:buFont typeface="Wingdings" panose="05000000000000000000" pitchFamily="2" charset="2"/>
              <a:buChar char="v"/>
            </a:pPr>
            <a:r>
              <a:rPr lang="ru-RU" sz="2000" dirty="0">
                <a:latin typeface="TT Hoves"/>
                <a:cs typeface="Arial" panose="020B0604020202020204" pitchFamily="34" charset="0"/>
              </a:rPr>
              <a:t>Атрибуты пути</a:t>
            </a:r>
            <a:r>
              <a:rPr lang="en-US" sz="2000" dirty="0">
                <a:latin typeface="TT Hoves"/>
                <a:cs typeface="Arial" panose="020B0604020202020204" pitchFamily="34" charset="0"/>
              </a:rPr>
              <a:t> (PA)</a:t>
            </a:r>
            <a:endParaRPr lang="ru-RU" sz="2000" dirty="0">
              <a:latin typeface="TT Hoves"/>
              <a:cs typeface="Arial" panose="020B0604020202020204" pitchFamily="34" charset="0"/>
            </a:endParaRPr>
          </a:p>
          <a:p>
            <a:pPr marL="457200" indent="-457200">
              <a:lnSpc>
                <a:spcPct val="150000"/>
              </a:lnSpc>
              <a:buClr>
                <a:schemeClr val="accent1"/>
              </a:buClr>
              <a:buFont typeface="Wingdings" panose="05000000000000000000" pitchFamily="2" charset="2"/>
              <a:buChar char="v"/>
            </a:pPr>
            <a:r>
              <a:rPr lang="en-US" sz="2000" dirty="0">
                <a:latin typeface="TT Hoves"/>
                <a:cs typeface="Arial" panose="020B0604020202020204" pitchFamily="34" charset="0"/>
              </a:rPr>
              <a:t>BGP speaker</a:t>
            </a:r>
          </a:p>
          <a:p>
            <a:pPr marL="457200" indent="-457200">
              <a:lnSpc>
                <a:spcPct val="150000"/>
              </a:lnSpc>
              <a:buClr>
                <a:schemeClr val="accent1"/>
              </a:buClr>
              <a:buFont typeface="Wingdings" panose="05000000000000000000" pitchFamily="2" charset="2"/>
              <a:buChar char="v"/>
            </a:pPr>
            <a:r>
              <a:rPr lang="ru-RU" sz="2000" dirty="0">
                <a:latin typeface="TT Hoves"/>
                <a:cs typeface="Arial" panose="020B0604020202020204" pitchFamily="34" charset="0"/>
              </a:rPr>
              <a:t>Соседи</a:t>
            </a:r>
            <a:r>
              <a:rPr lang="en-US" sz="2000" dirty="0">
                <a:latin typeface="TT Hoves"/>
                <a:cs typeface="Arial" panose="020B0604020202020204" pitchFamily="34" charset="0"/>
              </a:rPr>
              <a:t> (neighbor, peer)</a:t>
            </a:r>
            <a:endParaRPr lang="ru-RU" sz="2000" dirty="0">
              <a:latin typeface="TT Hoves"/>
              <a:cs typeface="Arial" panose="020B0604020202020204" pitchFamily="34" charset="0"/>
            </a:endParaRPr>
          </a:p>
        </p:txBody>
      </p:sp>
      <p:sp>
        <p:nvSpPr>
          <p:cNvPr id="11" name="TextBox 10"/>
          <p:cNvSpPr txBox="1"/>
          <p:nvPr/>
        </p:nvSpPr>
        <p:spPr>
          <a:xfrm>
            <a:off x="1551007" y="1898247"/>
            <a:ext cx="9155574" cy="1092607"/>
          </a:xfrm>
          <a:prstGeom prst="rect">
            <a:avLst/>
          </a:prstGeom>
          <a:noFill/>
        </p:spPr>
        <p:txBody>
          <a:bodyPr wrap="square" rtlCol="0">
            <a:spAutoFit/>
          </a:bodyPr>
          <a:lstStyle/>
          <a:p>
            <a:r>
              <a:rPr lang="ru-RU" sz="2000" b="1" dirty="0">
                <a:latin typeface="TT Hoves"/>
              </a:rPr>
              <a:t>BGP</a:t>
            </a:r>
            <a:r>
              <a:rPr lang="ru-RU" sz="2000" dirty="0">
                <a:latin typeface="TT Hoves"/>
              </a:rPr>
              <a:t> (</a:t>
            </a:r>
            <a:r>
              <a:rPr lang="ru-RU" sz="2000" i="1" dirty="0" err="1">
                <a:latin typeface="TT Hoves"/>
              </a:rPr>
              <a:t>Border</a:t>
            </a:r>
            <a:r>
              <a:rPr lang="ru-RU" sz="2000" i="1" dirty="0">
                <a:latin typeface="TT Hoves"/>
              </a:rPr>
              <a:t> </a:t>
            </a:r>
            <a:r>
              <a:rPr lang="ru-RU" sz="2000" i="1" dirty="0" err="1">
                <a:latin typeface="TT Hoves"/>
              </a:rPr>
              <a:t>Gateway</a:t>
            </a:r>
            <a:r>
              <a:rPr lang="ru-RU" sz="2000" i="1" dirty="0">
                <a:latin typeface="TT Hoves"/>
              </a:rPr>
              <a:t> </a:t>
            </a:r>
            <a:r>
              <a:rPr lang="ru-RU" sz="2000" i="1" dirty="0" err="1">
                <a:latin typeface="TT Hoves"/>
              </a:rPr>
              <a:t>Protocol</a:t>
            </a:r>
            <a:r>
              <a:rPr lang="ru-RU" sz="2000" dirty="0">
                <a:latin typeface="TT Hoves"/>
              </a:rPr>
              <a:t>, протокол граничного шлюза) — протокол динамической маршрутизации.</a:t>
            </a:r>
            <a:endParaRPr lang="en-US" sz="2000" dirty="0">
              <a:latin typeface="TT Hoves"/>
            </a:endParaRPr>
          </a:p>
          <a:p>
            <a:pPr>
              <a:spcBef>
                <a:spcPts val="600"/>
              </a:spcBef>
            </a:pPr>
            <a:r>
              <a:rPr lang="ru-RU" sz="2000" dirty="0">
                <a:latin typeface="TT Hoves"/>
              </a:rPr>
              <a:t>Основные термины протокола:</a:t>
            </a:r>
            <a:endParaRPr lang="ru-RU" dirty="0">
              <a:latin typeface="TT Hoves"/>
            </a:endParaRPr>
          </a:p>
        </p:txBody>
      </p:sp>
      <p:sp>
        <p:nvSpPr>
          <p:cNvPr id="13" name="Заголовок 7"/>
          <p:cNvSpPr>
            <a:spLocks noGrp="1"/>
          </p:cNvSpPr>
          <p:nvPr>
            <p:ph type="title"/>
          </p:nvPr>
        </p:nvSpPr>
        <p:spPr>
          <a:xfrm>
            <a:off x="4032000" y="1048691"/>
            <a:ext cx="4914957" cy="1097927"/>
          </a:xfrm>
        </p:spPr>
        <p:txBody>
          <a:bodyPr>
            <a:normAutofit/>
          </a:bodyPr>
          <a:lstStyle/>
          <a:p>
            <a:r>
              <a:rPr lang="ru-RU" sz="4000" dirty="0">
                <a:effectLst>
                  <a:outerShdw blurRad="38100" dist="38100" dir="2700000" algn="tl">
                    <a:srgbClr val="000000">
                      <a:alpha val="43137"/>
                    </a:srgbClr>
                  </a:outerShdw>
                </a:effectLst>
                <a:highlight>
                  <a:srgbClr val="FFFFFF"/>
                </a:highlight>
                <a:latin typeface="TT Hoves DemiBold" panose="02000503030000020004" pitchFamily="2" charset="-52"/>
              </a:rPr>
              <a:t>Протокол </a:t>
            </a:r>
            <a:r>
              <a:rPr lang="en-US" sz="4000" dirty="0">
                <a:effectLst>
                  <a:outerShdw blurRad="38100" dist="38100" dir="2700000" algn="tl">
                    <a:srgbClr val="000000">
                      <a:alpha val="43137"/>
                    </a:srgbClr>
                  </a:outerShdw>
                </a:effectLst>
                <a:highlight>
                  <a:srgbClr val="FFFFFF"/>
                </a:highlight>
                <a:latin typeface="TT Hoves DemiBold" panose="02000503030000020004" pitchFamily="2" charset="-52"/>
              </a:rPr>
              <a:t>BGP</a:t>
            </a:r>
            <a:endParaRPr lang="ru-RU" sz="4000" dirty="0">
              <a:effectLst>
                <a:outerShdw blurRad="38100" dist="38100" dir="2700000" algn="tl">
                  <a:srgbClr val="000000">
                    <a:alpha val="43137"/>
                  </a:srgbClr>
                </a:outerShdw>
              </a:effectLst>
              <a:latin typeface="TT Hoves DemiBold" panose="02000503030000020004" pitchFamily="2" charset="-52"/>
            </a:endParaRPr>
          </a:p>
        </p:txBody>
      </p:sp>
    </p:spTree>
    <p:extLst>
      <p:ext uri="{BB962C8B-B14F-4D97-AF65-F5344CB8AC3E}">
        <p14:creationId xmlns:p14="http://schemas.microsoft.com/office/powerpoint/2010/main" val="1444573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7"/>
          <p:cNvSpPr>
            <a:spLocks noGrp="1"/>
          </p:cNvSpPr>
          <p:nvPr>
            <p:ph type="body" sz="quarter" idx="15"/>
          </p:nvPr>
        </p:nvSpPr>
        <p:spPr>
          <a:xfrm>
            <a:off x="356685" y="334530"/>
            <a:ext cx="9447715" cy="365125"/>
          </a:xfrm>
        </p:spPr>
        <p:txBody>
          <a:bodyPr/>
          <a:lstStyle/>
          <a:p>
            <a:r>
              <a:rPr lang="ru-RU" dirty="0">
                <a:latin typeface="TT Hoves"/>
              </a:rPr>
              <a:t>Модель OSI. Сетевой уровень – L3</a:t>
            </a:r>
          </a:p>
        </p:txBody>
      </p:sp>
      <p:sp>
        <p:nvSpPr>
          <p:cNvPr id="12" name="Заголовок 7"/>
          <p:cNvSpPr>
            <a:spLocks noGrp="1"/>
          </p:cNvSpPr>
          <p:nvPr>
            <p:ph type="title"/>
          </p:nvPr>
        </p:nvSpPr>
        <p:spPr>
          <a:xfrm>
            <a:off x="4032000" y="1048691"/>
            <a:ext cx="4914957" cy="1097927"/>
          </a:xfrm>
        </p:spPr>
        <p:txBody>
          <a:bodyPr>
            <a:normAutofit/>
          </a:bodyPr>
          <a:lstStyle/>
          <a:p>
            <a:r>
              <a:rPr lang="ru-RU" sz="4000" dirty="0">
                <a:effectLst>
                  <a:outerShdw blurRad="38100" dist="38100" dir="2700000" algn="tl">
                    <a:srgbClr val="000000">
                      <a:alpha val="43137"/>
                    </a:srgbClr>
                  </a:outerShdw>
                </a:effectLst>
                <a:highlight>
                  <a:srgbClr val="FFFFFF"/>
                </a:highlight>
                <a:latin typeface="TT Hoves DemiBold" panose="02000503030000020004" pitchFamily="2" charset="-52"/>
              </a:rPr>
              <a:t>Протокол </a:t>
            </a:r>
            <a:r>
              <a:rPr lang="en-US" sz="4000" dirty="0">
                <a:effectLst>
                  <a:outerShdw blurRad="38100" dist="38100" dir="2700000" algn="tl">
                    <a:srgbClr val="000000">
                      <a:alpha val="43137"/>
                    </a:srgbClr>
                  </a:outerShdw>
                </a:effectLst>
                <a:highlight>
                  <a:srgbClr val="FFFFFF"/>
                </a:highlight>
                <a:latin typeface="TT Hoves DemiBold" panose="02000503030000020004" pitchFamily="2" charset="-52"/>
              </a:rPr>
              <a:t>BGP</a:t>
            </a:r>
            <a:endParaRPr lang="ru-RU" sz="4000" dirty="0">
              <a:effectLst>
                <a:outerShdw blurRad="38100" dist="38100" dir="2700000" algn="tl">
                  <a:srgbClr val="000000">
                    <a:alpha val="43137"/>
                  </a:srgbClr>
                </a:outerShdw>
              </a:effectLst>
              <a:latin typeface="TT Hoves DemiBold" panose="02000503030000020004" pitchFamily="2" charset="-52"/>
            </a:endParaRPr>
          </a:p>
        </p:txBody>
      </p:sp>
      <p:sp>
        <p:nvSpPr>
          <p:cNvPr id="13" name="Номер слайда 1"/>
          <p:cNvSpPr>
            <a:spLocks noGrp="1"/>
          </p:cNvSpPr>
          <p:nvPr>
            <p:ph type="sldNum" sz="quarter" idx="12"/>
          </p:nvPr>
        </p:nvSpPr>
        <p:spPr>
          <a:xfrm>
            <a:off x="9804400" y="6180989"/>
            <a:ext cx="2044896" cy="365125"/>
          </a:xfrm>
        </p:spPr>
        <p:txBody>
          <a:bodyPr/>
          <a:lstStyle/>
          <a:p>
            <a:fld id="{3B5CA0C3-2E3F-4C16-8F43-1643E3AA67E7}" type="slidenum">
              <a:rPr lang="ru-RU" smtClean="0"/>
              <a:t>37</a:t>
            </a:fld>
            <a:endParaRPr lang="ru-RU" dirty="0"/>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0780" y="2256919"/>
            <a:ext cx="7330440" cy="3177540"/>
          </a:xfrm>
          <a:prstGeom prst="rect">
            <a:avLst/>
          </a:prstGeom>
        </p:spPr>
      </p:pic>
    </p:spTree>
    <p:extLst>
      <p:ext uri="{BB962C8B-B14F-4D97-AF65-F5344CB8AC3E}">
        <p14:creationId xmlns:p14="http://schemas.microsoft.com/office/powerpoint/2010/main" val="122035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38</a:t>
            </a:fld>
            <a:endParaRPr lang="ru-RU"/>
          </a:p>
        </p:txBody>
      </p:sp>
      <p:sp>
        <p:nvSpPr>
          <p:cNvPr id="6" name="TextBox 4">
            <a:extLst>
              <a:ext uri="{FF2B5EF4-FFF2-40B4-BE49-F238E27FC236}">
                <a16:creationId xmlns:a16="http://schemas.microsoft.com/office/drawing/2014/main" id="{D69FCEB5-49D6-4246-8BD4-73D3711C9D76}"/>
              </a:ext>
            </a:extLst>
          </p:cNvPr>
          <p:cNvSpPr txBox="1"/>
          <p:nvPr/>
        </p:nvSpPr>
        <p:spPr>
          <a:xfrm>
            <a:off x="5200519" y="2036094"/>
            <a:ext cx="5878961" cy="4247317"/>
          </a:xfrm>
          <a:prstGeom prst="rect">
            <a:avLst/>
          </a:prstGeom>
          <a:noFill/>
        </p:spPr>
        <p:txBody>
          <a:bodyPr wrap="square" rtlCol="0">
            <a:spAutoFit/>
          </a:bodyPr>
          <a:lstStyle>
            <a:defPPr>
              <a:defRPr lang="ru-RU"/>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a:lstStyle>
          <a:p>
            <a:pPr marL="342900" indent="-342900" algn="just">
              <a:lnSpc>
                <a:spcPct val="150000"/>
              </a:lnSpc>
              <a:buClr>
                <a:schemeClr val="accent1"/>
              </a:buClr>
              <a:buFont typeface="Wingdings" panose="05000000000000000000" pitchFamily="2" charset="2"/>
              <a:buChar char="v"/>
            </a:pPr>
            <a:r>
              <a:rPr lang="ru-RU" sz="2000" dirty="0">
                <a:latin typeface="TT Hoves"/>
                <a:cs typeface="Arial" panose="020B0604020202020204" pitchFamily="34" charset="0"/>
              </a:rPr>
              <a:t>Использует </a:t>
            </a:r>
            <a:r>
              <a:rPr lang="en-US" sz="2000" dirty="0">
                <a:latin typeface="Arial" panose="020B0604020202020204" pitchFamily="34" charset="0"/>
                <a:cs typeface="Arial" panose="020B0604020202020204" pitchFamily="34" charset="0"/>
              </a:rPr>
              <a:t>TCP </a:t>
            </a:r>
            <a:r>
              <a:rPr lang="ru-RU" sz="2000" dirty="0">
                <a:latin typeface="TT Hoves"/>
                <a:cs typeface="Arial" panose="020B0604020202020204" pitchFamily="34" charset="0"/>
              </a:rPr>
              <a:t>для передачи данных, что обеспечивает надежную доставку обновлений протокола</a:t>
            </a:r>
          </a:p>
          <a:p>
            <a:pPr marL="342900" indent="-342900" algn="just">
              <a:lnSpc>
                <a:spcPct val="150000"/>
              </a:lnSpc>
              <a:buClr>
                <a:schemeClr val="accent1"/>
              </a:buClr>
              <a:buFont typeface="Wingdings" panose="05000000000000000000" pitchFamily="2" charset="2"/>
              <a:buChar char="v"/>
            </a:pPr>
            <a:r>
              <a:rPr lang="ru-RU" sz="2000" dirty="0">
                <a:latin typeface="TT Hoves"/>
                <a:cs typeface="Arial" panose="020B0604020202020204" pitchFamily="34" charset="0"/>
              </a:rPr>
              <a:t>Отправляет обновления только после изменений в сети</a:t>
            </a:r>
          </a:p>
          <a:p>
            <a:pPr marL="342900" indent="-342900" algn="just">
              <a:lnSpc>
                <a:spcPct val="150000"/>
              </a:lnSpc>
              <a:buClr>
                <a:schemeClr val="accent1"/>
              </a:buClr>
              <a:buFont typeface="Wingdings" panose="05000000000000000000" pitchFamily="2" charset="2"/>
              <a:buChar char="v"/>
            </a:pPr>
            <a:r>
              <a:rPr lang="ru-RU" sz="2000" dirty="0">
                <a:latin typeface="TT Hoves"/>
                <a:cs typeface="Arial" panose="020B0604020202020204" pitchFamily="34" charset="0"/>
              </a:rPr>
              <a:t>Периодически отправляет </a:t>
            </a:r>
            <a:r>
              <a:rPr lang="en-US" sz="2000" dirty="0" err="1">
                <a:latin typeface="Arial" panose="020B0604020202020204" pitchFamily="34" charset="0"/>
                <a:cs typeface="Arial" panose="020B0604020202020204" pitchFamily="34" charset="0"/>
              </a:rPr>
              <a:t>keepalive</a:t>
            </a:r>
            <a:r>
              <a:rPr lang="en-US" sz="2000" dirty="0">
                <a:latin typeface="Arial" panose="020B0604020202020204" pitchFamily="34" charset="0"/>
                <a:cs typeface="Arial" panose="020B0604020202020204" pitchFamily="34" charset="0"/>
              </a:rPr>
              <a:t>-</a:t>
            </a:r>
            <a:r>
              <a:rPr lang="ru-RU" sz="2000" dirty="0">
                <a:latin typeface="TT Hoves"/>
                <a:cs typeface="Arial" panose="020B0604020202020204" pitchFamily="34" charset="0"/>
              </a:rPr>
              <a:t>сообщения для проверки соединения</a:t>
            </a:r>
          </a:p>
          <a:p>
            <a:pPr marL="342900" indent="-342900" algn="just">
              <a:lnSpc>
                <a:spcPct val="150000"/>
              </a:lnSpc>
              <a:buClr>
                <a:schemeClr val="accent1"/>
              </a:buClr>
              <a:buFont typeface="Wingdings" panose="05000000000000000000" pitchFamily="2" charset="2"/>
              <a:buChar char="v"/>
            </a:pPr>
            <a:r>
              <a:rPr lang="ru-RU" sz="2000" dirty="0">
                <a:latin typeface="TT Hoves"/>
                <a:cs typeface="Arial" panose="020B0604020202020204" pitchFamily="34" charset="0"/>
              </a:rPr>
              <a:t>Метрика протокола называется </a:t>
            </a:r>
            <a:r>
              <a:rPr lang="en-US" sz="2000" dirty="0">
                <a:latin typeface="Arial" panose="020B0604020202020204" pitchFamily="34" charset="0"/>
                <a:cs typeface="Arial" panose="020B0604020202020204" pitchFamily="34" charset="0"/>
              </a:rPr>
              <a:t>path vector </a:t>
            </a:r>
            <a:r>
              <a:rPr lang="ru-RU" sz="2000" dirty="0">
                <a:latin typeface="TT Hoves"/>
                <a:cs typeface="Arial" panose="020B0604020202020204" pitchFamily="34" charset="0"/>
              </a:rPr>
              <a:t>или атрибуты</a:t>
            </a:r>
            <a:endParaRPr lang="x-none" sz="2000">
              <a:latin typeface="TT Hoves"/>
              <a:cs typeface="Arial" panose="020B0604020202020204" pitchFamily="34" charset="0"/>
            </a:endParaRPr>
          </a:p>
        </p:txBody>
      </p:sp>
      <p:sp>
        <p:nvSpPr>
          <p:cNvPr id="11" name="Текст 7"/>
          <p:cNvSpPr>
            <a:spLocks noGrp="1"/>
          </p:cNvSpPr>
          <p:nvPr>
            <p:ph type="body" sz="quarter" idx="15"/>
          </p:nvPr>
        </p:nvSpPr>
        <p:spPr>
          <a:xfrm>
            <a:off x="356685" y="334530"/>
            <a:ext cx="9447715" cy="365125"/>
          </a:xfrm>
        </p:spPr>
        <p:txBody>
          <a:bodyPr/>
          <a:lstStyle/>
          <a:p>
            <a:r>
              <a:rPr lang="ru-RU" dirty="0">
                <a:latin typeface="TT Hoves"/>
              </a:rPr>
              <a:t>Модель OSI. Сетевой уровень – L3</a:t>
            </a:r>
          </a:p>
        </p:txBody>
      </p:sp>
      <p:sp>
        <p:nvSpPr>
          <p:cNvPr id="7" name="Заголовок 3"/>
          <p:cNvSpPr>
            <a:spLocks noGrp="1"/>
          </p:cNvSpPr>
          <p:nvPr>
            <p:ph type="title"/>
          </p:nvPr>
        </p:nvSpPr>
        <p:spPr>
          <a:xfrm>
            <a:off x="5200519" y="1071840"/>
            <a:ext cx="6640961"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Общие характеристики</a:t>
            </a:r>
            <a:endParaRPr lang="ru-RU" sz="4000" dirty="0">
              <a:effectLst>
                <a:outerShdw blurRad="38100" dist="38100" dir="2700000" algn="tl">
                  <a:srgbClr val="000000">
                    <a:alpha val="43137"/>
                  </a:srgbClr>
                </a:outerShdw>
              </a:effectLst>
              <a:latin typeface="TT Hoves DemiBold" panose="02000503030000020004" pitchFamily="2" charset="-52"/>
            </a:endParaRPr>
          </a:p>
        </p:txBody>
      </p:sp>
    </p:spTree>
    <p:extLst>
      <p:ext uri="{BB962C8B-B14F-4D97-AF65-F5344CB8AC3E}">
        <p14:creationId xmlns:p14="http://schemas.microsoft.com/office/powerpoint/2010/main" val="1114611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Текст 7"/>
          <p:cNvSpPr>
            <a:spLocks noGrp="1"/>
          </p:cNvSpPr>
          <p:nvPr>
            <p:ph type="body" sz="quarter" idx="15"/>
          </p:nvPr>
        </p:nvSpPr>
        <p:spPr/>
        <p:txBody>
          <a:bodyPr/>
          <a:lstStyle/>
          <a:p>
            <a:r>
              <a:rPr lang="ru-RU" dirty="0">
                <a:latin typeface="TT Hoves"/>
              </a:rPr>
              <a:t>Модель OSI. Сетевой уровень – L3</a:t>
            </a:r>
          </a:p>
        </p:txBody>
      </p:sp>
      <p:sp>
        <p:nvSpPr>
          <p:cNvPr id="16" name="Заголовок 15"/>
          <p:cNvSpPr>
            <a:spLocks noGrp="1"/>
          </p:cNvSpPr>
          <p:nvPr>
            <p:ph type="title"/>
          </p:nvPr>
        </p:nvSpPr>
        <p:spPr>
          <a:xfrm>
            <a:off x="3758275" y="1060265"/>
            <a:ext cx="6427447"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Сообщения </a:t>
            </a:r>
            <a:r>
              <a:rPr lang="en-US" sz="4000" b="1" dirty="0">
                <a:effectLst>
                  <a:outerShdw blurRad="38100" dist="38100" dir="2700000" algn="tl">
                    <a:srgbClr val="000000">
                      <a:alpha val="43137"/>
                    </a:srgbClr>
                  </a:outerShdw>
                </a:effectLst>
                <a:latin typeface="TT Hoves DemiBold" panose="02000503030000020004" pitchFamily="2" charset="-52"/>
              </a:rPr>
              <a:t>BGP</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17" name="TextBox 16"/>
          <p:cNvSpPr txBox="1"/>
          <p:nvPr/>
        </p:nvSpPr>
        <p:spPr>
          <a:xfrm>
            <a:off x="1886673" y="2257062"/>
            <a:ext cx="3646026" cy="2246769"/>
          </a:xfrm>
          <a:prstGeom prst="rect">
            <a:avLst/>
          </a:prstGeom>
          <a:noFill/>
        </p:spPr>
        <p:txBody>
          <a:bodyPr wrap="square" rtlCol="0">
            <a:spAutoFit/>
          </a:bodyPr>
          <a:lstStyle/>
          <a:p>
            <a:r>
              <a:rPr lang="en-US" sz="2000" b="1" dirty="0">
                <a:latin typeface="TT Hoves"/>
              </a:rPr>
              <a:t>Open </a:t>
            </a:r>
            <a:r>
              <a:rPr lang="ru-RU" sz="2000" b="1" dirty="0">
                <a:latin typeface="TT Hoves"/>
              </a:rPr>
              <a:t>сообщение</a:t>
            </a:r>
          </a:p>
          <a:p>
            <a:r>
              <a:rPr lang="ru-RU" sz="2000" dirty="0">
                <a:latin typeface="TT Hoves"/>
              </a:rPr>
              <a:t>Содержит:</a:t>
            </a:r>
          </a:p>
          <a:p>
            <a:pPr marL="285750" indent="-285750">
              <a:buClr>
                <a:schemeClr val="accent1"/>
              </a:buClr>
              <a:buFont typeface="Wingdings" panose="05000000000000000000" pitchFamily="2" charset="2"/>
              <a:buChar char="v"/>
            </a:pPr>
            <a:r>
              <a:rPr lang="ru-RU" sz="2000" dirty="0">
                <a:latin typeface="TT Hoves"/>
              </a:rPr>
              <a:t>Номер версии</a:t>
            </a:r>
          </a:p>
          <a:p>
            <a:pPr marL="285750" indent="-285750">
              <a:buClr>
                <a:schemeClr val="accent1"/>
              </a:buClr>
              <a:buFont typeface="Wingdings" panose="05000000000000000000" pitchFamily="2" charset="2"/>
              <a:buChar char="v"/>
            </a:pPr>
            <a:r>
              <a:rPr lang="en-US" sz="2000" dirty="0">
                <a:latin typeface="TT Hoves"/>
              </a:rPr>
              <a:t>AS </a:t>
            </a:r>
            <a:r>
              <a:rPr lang="ru-RU" sz="2000" dirty="0">
                <a:latin typeface="TT Hoves"/>
              </a:rPr>
              <a:t>номер</a:t>
            </a:r>
          </a:p>
          <a:p>
            <a:pPr marL="285750" indent="-285750">
              <a:buClr>
                <a:schemeClr val="accent1"/>
              </a:buClr>
              <a:buFont typeface="Wingdings" panose="05000000000000000000" pitchFamily="2" charset="2"/>
              <a:buChar char="v"/>
            </a:pPr>
            <a:r>
              <a:rPr lang="en-US" sz="2000" dirty="0">
                <a:latin typeface="TT Hoves"/>
              </a:rPr>
              <a:t>Hold timer</a:t>
            </a:r>
          </a:p>
          <a:p>
            <a:pPr marL="285750" indent="-285750">
              <a:buClr>
                <a:schemeClr val="accent1"/>
              </a:buClr>
              <a:buFont typeface="Wingdings" panose="05000000000000000000" pitchFamily="2" charset="2"/>
              <a:buChar char="v"/>
            </a:pPr>
            <a:r>
              <a:rPr lang="en-US" sz="2000" dirty="0">
                <a:latin typeface="TT Hoves"/>
              </a:rPr>
              <a:t>BGP router-ID</a:t>
            </a:r>
          </a:p>
          <a:p>
            <a:pPr marL="285750" indent="-285750">
              <a:buClr>
                <a:schemeClr val="accent1"/>
              </a:buClr>
              <a:buFont typeface="Wingdings" panose="05000000000000000000" pitchFamily="2" charset="2"/>
              <a:buChar char="v"/>
            </a:pPr>
            <a:r>
              <a:rPr lang="ru-RU" sz="2000" dirty="0">
                <a:latin typeface="TT Hoves"/>
              </a:rPr>
              <a:t>Доп. параметры</a:t>
            </a:r>
            <a:endParaRPr lang="ru-RU" sz="2000" dirty="0">
              <a:latin typeface="TT Hoves"/>
              <a:cs typeface="Arial" panose="020B0604020202020204" pitchFamily="34" charset="0"/>
            </a:endParaRPr>
          </a:p>
        </p:txBody>
      </p:sp>
      <p:sp>
        <p:nvSpPr>
          <p:cNvPr id="21" name="TextBox 20"/>
          <p:cNvSpPr txBox="1"/>
          <p:nvPr/>
        </p:nvSpPr>
        <p:spPr>
          <a:xfrm>
            <a:off x="1877028" y="5016047"/>
            <a:ext cx="4604795" cy="400110"/>
          </a:xfrm>
          <a:prstGeom prst="rect">
            <a:avLst/>
          </a:prstGeom>
          <a:noFill/>
        </p:spPr>
        <p:txBody>
          <a:bodyPr wrap="square" rtlCol="0">
            <a:spAutoFit/>
          </a:bodyPr>
          <a:lstStyle/>
          <a:p>
            <a:r>
              <a:rPr lang="en-US" sz="2000" b="1" dirty="0" err="1">
                <a:latin typeface="TT Hoves"/>
              </a:rPr>
              <a:t>Keepalive</a:t>
            </a:r>
            <a:r>
              <a:rPr lang="en-US" sz="2000" b="1" dirty="0">
                <a:latin typeface="TT Hoves"/>
              </a:rPr>
              <a:t> </a:t>
            </a:r>
            <a:r>
              <a:rPr lang="ru-RU" sz="2000" b="1" dirty="0">
                <a:latin typeface="TT Hoves"/>
              </a:rPr>
              <a:t>сообщение </a:t>
            </a:r>
            <a:r>
              <a:rPr lang="ru-RU" sz="2000" dirty="0">
                <a:latin typeface="TT Hoves"/>
              </a:rPr>
              <a:t>- </a:t>
            </a:r>
            <a:r>
              <a:rPr lang="en-US" sz="2000" dirty="0">
                <a:latin typeface="TT Hoves"/>
              </a:rPr>
              <a:t>Established</a:t>
            </a:r>
            <a:endParaRPr lang="ru-RU" sz="2000" dirty="0">
              <a:latin typeface="TT Hoves"/>
              <a:cs typeface="Arial" panose="020B0604020202020204" pitchFamily="34" charset="0"/>
            </a:endParaRPr>
          </a:p>
        </p:txBody>
      </p:sp>
      <p:sp>
        <p:nvSpPr>
          <p:cNvPr id="22" name="TextBox 21"/>
          <p:cNvSpPr txBox="1"/>
          <p:nvPr/>
        </p:nvSpPr>
        <p:spPr>
          <a:xfrm>
            <a:off x="7158479" y="5007448"/>
            <a:ext cx="2899921" cy="400110"/>
          </a:xfrm>
          <a:prstGeom prst="rect">
            <a:avLst/>
          </a:prstGeom>
          <a:noFill/>
        </p:spPr>
        <p:txBody>
          <a:bodyPr wrap="square" rtlCol="0">
            <a:spAutoFit/>
          </a:bodyPr>
          <a:lstStyle/>
          <a:p>
            <a:r>
              <a:rPr lang="en-US" sz="2000" b="1" dirty="0" err="1">
                <a:latin typeface="TT Hoves"/>
              </a:rPr>
              <a:t>Keepalive</a:t>
            </a:r>
            <a:r>
              <a:rPr lang="en-US" sz="2000" dirty="0">
                <a:latin typeface="TT Hoves"/>
              </a:rPr>
              <a:t> </a:t>
            </a:r>
            <a:r>
              <a:rPr lang="ru-RU" sz="2000" b="1" dirty="0">
                <a:latin typeface="TT Hoves"/>
              </a:rPr>
              <a:t>сообщение</a:t>
            </a:r>
            <a:endParaRPr lang="ru-RU" sz="2000" b="1" dirty="0">
              <a:latin typeface="TT Hoves"/>
              <a:cs typeface="Arial" panose="020B0604020202020204" pitchFamily="34" charset="0"/>
            </a:endParaRPr>
          </a:p>
        </p:txBody>
      </p:sp>
      <p:sp>
        <p:nvSpPr>
          <p:cNvPr id="23" name="TextBox 22"/>
          <p:cNvSpPr txBox="1"/>
          <p:nvPr/>
        </p:nvSpPr>
        <p:spPr>
          <a:xfrm>
            <a:off x="6820151" y="2257062"/>
            <a:ext cx="3576578" cy="1938992"/>
          </a:xfrm>
          <a:prstGeom prst="rect">
            <a:avLst/>
          </a:prstGeom>
          <a:noFill/>
        </p:spPr>
        <p:txBody>
          <a:bodyPr wrap="square" rtlCol="0">
            <a:spAutoFit/>
          </a:bodyPr>
          <a:lstStyle/>
          <a:p>
            <a:r>
              <a:rPr lang="en-US" sz="2000" b="1" dirty="0">
                <a:latin typeface="TT Hoves"/>
              </a:rPr>
              <a:t>Update </a:t>
            </a:r>
            <a:r>
              <a:rPr lang="ru-RU" sz="2000" b="1" dirty="0">
                <a:latin typeface="TT Hoves"/>
              </a:rPr>
              <a:t>сообщение</a:t>
            </a:r>
          </a:p>
          <a:p>
            <a:r>
              <a:rPr lang="ru-RU" sz="2000" dirty="0">
                <a:latin typeface="TT Hoves"/>
                <a:cs typeface="Arial" panose="020B0604020202020204" pitchFamily="34" charset="0"/>
              </a:rPr>
              <a:t>Содержит:</a:t>
            </a:r>
          </a:p>
          <a:p>
            <a:pPr marL="342900" indent="-342900">
              <a:buClr>
                <a:schemeClr val="accent1"/>
              </a:buClr>
              <a:buFont typeface="Wingdings" panose="05000000000000000000" pitchFamily="2" charset="2"/>
              <a:buChar char="v"/>
            </a:pPr>
            <a:r>
              <a:rPr lang="en-US" sz="2000" dirty="0">
                <a:latin typeface="TT Hoves"/>
                <a:cs typeface="Arial" panose="020B0604020202020204" pitchFamily="34" charset="0"/>
              </a:rPr>
              <a:t>Withdrawn routes</a:t>
            </a:r>
          </a:p>
          <a:p>
            <a:pPr marL="342900" indent="-342900">
              <a:buClr>
                <a:schemeClr val="accent1"/>
              </a:buClr>
              <a:buFont typeface="Wingdings" panose="05000000000000000000" pitchFamily="2" charset="2"/>
              <a:buChar char="v"/>
            </a:pPr>
            <a:r>
              <a:rPr lang="en-US" sz="2000" dirty="0">
                <a:latin typeface="TT Hoves"/>
                <a:cs typeface="Arial" panose="020B0604020202020204" pitchFamily="34" charset="0"/>
              </a:rPr>
              <a:t>Path attributes</a:t>
            </a:r>
          </a:p>
          <a:p>
            <a:pPr marL="342900" indent="-342900">
              <a:buClr>
                <a:schemeClr val="accent1"/>
              </a:buClr>
              <a:buFont typeface="Wingdings" panose="05000000000000000000" pitchFamily="2" charset="2"/>
              <a:buChar char="v"/>
            </a:pPr>
            <a:r>
              <a:rPr lang="en-US" sz="2000" dirty="0">
                <a:latin typeface="TT Hoves"/>
                <a:cs typeface="Arial" panose="020B0604020202020204" pitchFamily="34" charset="0"/>
              </a:rPr>
              <a:t>Network-layer reachability information</a:t>
            </a:r>
            <a:endParaRPr lang="ru-RU" sz="2000" dirty="0">
              <a:latin typeface="TT Hoves"/>
              <a:cs typeface="Arial" panose="020B0604020202020204" pitchFamily="34" charset="0"/>
            </a:endParaRPr>
          </a:p>
        </p:txBody>
      </p:sp>
      <p:cxnSp>
        <p:nvCxnSpPr>
          <p:cNvPr id="25" name="Скругленная соединительная линия 24"/>
          <p:cNvCxnSpPr>
            <a:stCxn id="17" idx="1"/>
            <a:endCxn id="21" idx="1"/>
          </p:cNvCxnSpPr>
          <p:nvPr/>
        </p:nvCxnSpPr>
        <p:spPr>
          <a:xfrm rot="10800000" flipV="1">
            <a:off x="1877029" y="3380446"/>
            <a:ext cx="9645" cy="1835655"/>
          </a:xfrm>
          <a:prstGeom prst="curvedConnector3">
            <a:avLst>
              <a:gd name="adj1" fmla="val 6199160"/>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Скругленная соединительная линия 32"/>
          <p:cNvCxnSpPr>
            <a:endCxn id="23" idx="1"/>
          </p:cNvCxnSpPr>
          <p:nvPr/>
        </p:nvCxnSpPr>
        <p:spPr>
          <a:xfrm rot="5400000" flipH="1" flipV="1">
            <a:off x="5277860" y="3389377"/>
            <a:ext cx="1705110" cy="1379472"/>
          </a:xfrm>
          <a:prstGeom prst="curved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2" name="Скругленная соединительная линия 41"/>
          <p:cNvCxnSpPr>
            <a:stCxn id="23" idx="3"/>
            <a:endCxn id="22" idx="3"/>
          </p:cNvCxnSpPr>
          <p:nvPr/>
        </p:nvCxnSpPr>
        <p:spPr>
          <a:xfrm flipH="1">
            <a:off x="10058400" y="3226558"/>
            <a:ext cx="338329" cy="1980945"/>
          </a:xfrm>
          <a:prstGeom prst="curvedConnector3">
            <a:avLst>
              <a:gd name="adj1" fmla="val -109609"/>
            </a:avLst>
          </a:prstGeom>
          <a:ln w="190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1482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a:xfrm>
            <a:off x="2244026" y="1614352"/>
            <a:ext cx="9220583" cy="1724480"/>
          </a:xfrm>
        </p:spPr>
        <p:txBody>
          <a:bodyPr/>
          <a:lstStyle/>
          <a:p>
            <a:r>
              <a:rPr lang="en-US" b="1" dirty="0">
                <a:effectLst>
                  <a:outerShdw blurRad="38100" dist="38100" dir="2700000" algn="tl">
                    <a:srgbClr val="000000">
                      <a:alpha val="43137"/>
                    </a:srgbClr>
                  </a:outerShdw>
                </a:effectLst>
                <a:latin typeface="TT Hoves DemiBold" panose="02000503030000020004" pitchFamily="2" charset="-52"/>
              </a:rPr>
              <a:t>Inter-VLAN routing</a:t>
            </a:r>
            <a:endParaRPr lang="ru-RU" b="1" dirty="0">
              <a:effectLst>
                <a:outerShdw blurRad="38100" dist="38100" dir="2700000" algn="tl">
                  <a:srgbClr val="000000">
                    <a:alpha val="43137"/>
                  </a:srgbClr>
                </a:outerShdw>
              </a:effectLst>
              <a:latin typeface="TT Hoves DemiBold" panose="02000503030000020004" pitchFamily="2" charset="-52"/>
            </a:endParaRPr>
          </a:p>
        </p:txBody>
      </p:sp>
      <p:sp>
        <p:nvSpPr>
          <p:cNvPr id="7" name="Номер слайда 6"/>
          <p:cNvSpPr>
            <a:spLocks noGrp="1"/>
          </p:cNvSpPr>
          <p:nvPr>
            <p:ph type="sldNum" sz="quarter" idx="4294967295"/>
          </p:nvPr>
        </p:nvSpPr>
        <p:spPr>
          <a:xfrm>
            <a:off x="10147300" y="6181725"/>
            <a:ext cx="2044700" cy="365125"/>
          </a:xfrm>
        </p:spPr>
        <p:txBody>
          <a:bodyPr/>
          <a:lstStyle/>
          <a:p>
            <a:fld id="{3B5CA0C3-2E3F-4C16-8F43-1643E3AA67E7}" type="slidenum">
              <a:rPr lang="ru-RU" smtClean="0"/>
              <a:pPr/>
              <a:t>4</a:t>
            </a:fld>
            <a:endParaRPr lang="ru-RU"/>
          </a:p>
        </p:txBody>
      </p:sp>
    </p:spTree>
    <p:extLst>
      <p:ext uri="{BB962C8B-B14F-4D97-AF65-F5344CB8AC3E}">
        <p14:creationId xmlns:p14="http://schemas.microsoft.com/office/powerpoint/2010/main" val="317900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Текст 7"/>
          <p:cNvSpPr>
            <a:spLocks noGrp="1"/>
          </p:cNvSpPr>
          <p:nvPr>
            <p:ph type="body" sz="quarter" idx="15"/>
          </p:nvPr>
        </p:nvSpPr>
        <p:spPr/>
        <p:txBody>
          <a:bodyPr/>
          <a:lstStyle/>
          <a:p>
            <a:r>
              <a:rPr lang="ru-RU" dirty="0">
                <a:latin typeface="TT Hoves"/>
              </a:rPr>
              <a:t>Модель OSI. Сетевой уровень – L3</a:t>
            </a:r>
          </a:p>
        </p:txBody>
      </p:sp>
      <p:sp>
        <p:nvSpPr>
          <p:cNvPr id="2" name="Номер слайда 1"/>
          <p:cNvSpPr>
            <a:spLocks noGrp="1"/>
          </p:cNvSpPr>
          <p:nvPr>
            <p:ph type="sldNum" sz="quarter" idx="12"/>
          </p:nvPr>
        </p:nvSpPr>
        <p:spPr/>
        <p:txBody>
          <a:bodyPr/>
          <a:lstStyle/>
          <a:p>
            <a:fld id="{3B5CA0C3-2E3F-4C16-8F43-1643E3AA67E7}" type="slidenum">
              <a:rPr lang="ru-RU" smtClean="0">
                <a:latin typeface="TT Hoves"/>
              </a:rPr>
              <a:t>40</a:t>
            </a:fld>
            <a:endParaRPr lang="ru-RU">
              <a:latin typeface="TT Hoves"/>
            </a:endParaRPr>
          </a:p>
        </p:txBody>
      </p:sp>
      <p:sp>
        <p:nvSpPr>
          <p:cNvPr id="4" name="TextBox 2">
            <a:extLst>
              <a:ext uri="{FF2B5EF4-FFF2-40B4-BE49-F238E27FC236}">
                <a16:creationId xmlns:a16="http://schemas.microsoft.com/office/drawing/2014/main" id="{7A934CFD-96B0-455D-B8BE-96E695E8ECE0}"/>
              </a:ext>
            </a:extLst>
          </p:cNvPr>
          <p:cNvSpPr txBox="1"/>
          <p:nvPr/>
        </p:nvSpPr>
        <p:spPr>
          <a:xfrm>
            <a:off x="4991536" y="2761914"/>
            <a:ext cx="6194625" cy="2862322"/>
          </a:xfrm>
          <a:prstGeom prst="rect">
            <a:avLst/>
          </a:prstGeom>
          <a:noFill/>
        </p:spPr>
        <p:txBody>
          <a:bodyPr wrap="square">
            <a:spAutoFit/>
          </a:bodyPr>
          <a:lstStyle>
            <a:defPPr>
              <a:defRPr lang="ru-RU"/>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a:lstStyle>
          <a:p>
            <a:pPr marL="342900" lvl="0" indent="-342900" algn="just">
              <a:lnSpc>
                <a:spcPct val="150000"/>
              </a:lnSpc>
              <a:spcBef>
                <a:spcPts val="600"/>
              </a:spcBef>
              <a:spcAft>
                <a:spcPts val="0"/>
              </a:spcAft>
              <a:buClr>
                <a:schemeClr val="accent1"/>
              </a:buClr>
              <a:buSzPct val="100000"/>
              <a:buFont typeface="Wingdings" panose="05000000000000000000" pitchFamily="2" charset="2"/>
              <a:buChar char="v"/>
            </a:pPr>
            <a:r>
              <a:rPr lang="ru-RU" sz="2000" dirty="0">
                <a:solidFill>
                  <a:srgbClr val="000000"/>
                </a:solidFill>
                <a:latin typeface="TT Hoves"/>
                <a:ea typeface="Arial" panose="020B0604020202020204" pitchFamily="34" charset="0"/>
                <a:cs typeface="Arial" panose="020B0604020202020204" pitchFamily="34" charset="0"/>
              </a:rPr>
              <a:t>Выбор лучших маршрутов</a:t>
            </a:r>
            <a:endParaRPr lang="ru-RU" sz="2000" u="none" strike="noStrike" dirty="0">
              <a:effectLst/>
              <a:latin typeface="TT Hoves"/>
              <a:ea typeface="Arial" panose="020B0604020202020204" pitchFamily="34" charset="0"/>
              <a:cs typeface="Arial" panose="020B0604020202020204" pitchFamily="34" charset="0"/>
            </a:endParaRPr>
          </a:p>
          <a:p>
            <a:pPr marL="342900" lvl="0" indent="-342900" algn="just">
              <a:lnSpc>
                <a:spcPct val="150000"/>
              </a:lnSpc>
              <a:buClr>
                <a:schemeClr val="accent1"/>
              </a:buClr>
              <a:buSzPct val="100000"/>
              <a:buFont typeface="Wingdings" panose="05000000000000000000" pitchFamily="2" charset="2"/>
              <a:buChar char="v"/>
            </a:pPr>
            <a:r>
              <a:rPr lang="ru-RU" sz="2000" u="none" strike="noStrike" dirty="0">
                <a:solidFill>
                  <a:srgbClr val="000000"/>
                </a:solidFill>
                <a:effectLst/>
                <a:latin typeface="TT Hoves"/>
                <a:ea typeface="Times New Roman" panose="02020603050405020304" pitchFamily="18" charset="0"/>
                <a:cs typeface="Arial" panose="020B0604020202020204" pitchFamily="34" charset="0"/>
              </a:rPr>
              <a:t>Не отправлять </a:t>
            </a:r>
            <a:r>
              <a:rPr lang="ru-RU" sz="2000" u="none" strike="noStrike" dirty="0" err="1">
                <a:solidFill>
                  <a:srgbClr val="000000"/>
                </a:solidFill>
                <a:effectLst/>
                <a:latin typeface="TT Hoves"/>
                <a:ea typeface="Times New Roman" panose="02020603050405020304" pitchFamily="18" charset="0"/>
                <a:cs typeface="Arial" panose="020B0604020202020204" pitchFamily="34" charset="0"/>
              </a:rPr>
              <a:t>iBGP</a:t>
            </a:r>
            <a:r>
              <a:rPr lang="ru-RU" sz="2000" u="none" strike="noStrike" dirty="0">
                <a:solidFill>
                  <a:srgbClr val="000000"/>
                </a:solidFill>
                <a:effectLst/>
                <a:latin typeface="TT Hoves"/>
                <a:ea typeface="Times New Roman" panose="02020603050405020304" pitchFamily="18" charset="0"/>
                <a:cs typeface="Arial" panose="020B0604020202020204" pitchFamily="34" charset="0"/>
              </a:rPr>
              <a:t>-соседям их же </a:t>
            </a:r>
            <a:r>
              <a:rPr lang="ru-RU" sz="2000" dirty="0">
                <a:solidFill>
                  <a:srgbClr val="000000"/>
                </a:solidFill>
                <a:latin typeface="TT Hoves"/>
                <a:ea typeface="Times New Roman" panose="02020603050405020304" pitchFamily="18" charset="0"/>
                <a:cs typeface="Arial" panose="020B0604020202020204" pitchFamily="34" charset="0"/>
              </a:rPr>
              <a:t>маршруты </a:t>
            </a:r>
          </a:p>
          <a:p>
            <a:pPr marL="342900" lvl="0" indent="-342900" algn="just">
              <a:lnSpc>
                <a:spcPct val="150000"/>
              </a:lnSpc>
              <a:buClr>
                <a:schemeClr val="accent1"/>
              </a:buClr>
              <a:buSzPct val="100000"/>
              <a:buFont typeface="Wingdings" panose="05000000000000000000" pitchFamily="2" charset="2"/>
              <a:buChar char="v"/>
            </a:pPr>
            <a:r>
              <a:rPr lang="ru-RU" sz="2000" dirty="0">
                <a:solidFill>
                  <a:srgbClr val="000000"/>
                </a:solidFill>
                <a:latin typeface="TT Hoves"/>
                <a:ea typeface="Times New Roman" panose="02020603050405020304" pitchFamily="18" charset="0"/>
                <a:cs typeface="Arial" panose="020B0604020202020204" pitchFamily="34" charset="0"/>
              </a:rPr>
              <a:t>Не отправлять </a:t>
            </a:r>
            <a:r>
              <a:rPr lang="ru-RU" sz="2000" u="none" strike="noStrike" dirty="0" err="1">
                <a:solidFill>
                  <a:srgbClr val="000000"/>
                </a:solidFill>
                <a:effectLst/>
                <a:latin typeface="TT Hoves"/>
                <a:ea typeface="Times New Roman" panose="02020603050405020304" pitchFamily="18" charset="0"/>
                <a:cs typeface="Arial" panose="020B0604020202020204" pitchFamily="34" charset="0"/>
              </a:rPr>
              <a:t>eBGP</a:t>
            </a:r>
            <a:r>
              <a:rPr lang="ru-RU" sz="2000" u="none" strike="noStrike" dirty="0">
                <a:solidFill>
                  <a:srgbClr val="000000"/>
                </a:solidFill>
                <a:effectLst/>
                <a:latin typeface="TT Hoves"/>
                <a:ea typeface="Times New Roman" panose="02020603050405020304" pitchFamily="18" charset="0"/>
                <a:cs typeface="Arial" panose="020B0604020202020204" pitchFamily="34" charset="0"/>
              </a:rPr>
              <a:t>-соседям маршруты, в которых уже есть их номер </a:t>
            </a:r>
            <a:r>
              <a:rPr lang="en-US" sz="2000" u="none" strike="noStrike" dirty="0">
                <a:solidFill>
                  <a:srgbClr val="000000"/>
                </a:solidFill>
                <a:effectLst/>
                <a:latin typeface="TT Hoves"/>
                <a:ea typeface="Times New Roman" panose="02020603050405020304" pitchFamily="18" charset="0"/>
                <a:cs typeface="Arial" panose="020B0604020202020204" pitchFamily="34" charset="0"/>
              </a:rPr>
              <a:t>AS</a:t>
            </a:r>
            <a:endParaRPr lang="ru-RU" sz="2000" u="none" strike="noStrike" dirty="0">
              <a:effectLst/>
              <a:latin typeface="TT Hoves"/>
              <a:ea typeface="Arial" panose="020B0604020202020204" pitchFamily="34" charset="0"/>
              <a:cs typeface="Arial" panose="020B0604020202020204" pitchFamily="34" charset="0"/>
            </a:endParaRPr>
          </a:p>
          <a:p>
            <a:pPr marL="342900" lvl="0" indent="-342900" algn="just">
              <a:lnSpc>
                <a:spcPct val="150000"/>
              </a:lnSpc>
              <a:spcAft>
                <a:spcPts val="100"/>
              </a:spcAft>
              <a:buClr>
                <a:schemeClr val="accent1"/>
              </a:buClr>
              <a:buSzPct val="100000"/>
              <a:buFont typeface="Wingdings" panose="05000000000000000000" pitchFamily="2" charset="2"/>
              <a:buChar char="v"/>
            </a:pPr>
            <a:r>
              <a:rPr lang="ru-RU" sz="2000" u="none" strike="noStrike" dirty="0">
                <a:solidFill>
                  <a:srgbClr val="000000"/>
                </a:solidFill>
                <a:effectLst/>
                <a:latin typeface="TT Hoves"/>
                <a:ea typeface="Times New Roman" panose="02020603050405020304" pitchFamily="18" charset="0"/>
                <a:cs typeface="Arial" panose="020B0604020202020204" pitchFamily="34" charset="0"/>
              </a:rPr>
              <a:t>Не </a:t>
            </a:r>
            <a:r>
              <a:rPr lang="ru-RU" sz="2000" dirty="0">
                <a:solidFill>
                  <a:srgbClr val="000000"/>
                </a:solidFill>
                <a:latin typeface="TT Hoves"/>
                <a:ea typeface="Times New Roman" panose="02020603050405020304" pitchFamily="18" charset="0"/>
                <a:cs typeface="Arial" panose="020B0604020202020204" pitchFamily="34" charset="0"/>
              </a:rPr>
              <a:t>отправлять</a:t>
            </a:r>
            <a:r>
              <a:rPr lang="ru-RU" sz="2000" u="none" strike="noStrike" dirty="0">
                <a:solidFill>
                  <a:srgbClr val="000000"/>
                </a:solidFill>
                <a:effectLst/>
                <a:latin typeface="TT Hoves"/>
                <a:ea typeface="Times New Roman" panose="02020603050405020304" pitchFamily="18" charset="0"/>
                <a:cs typeface="Arial" panose="020B0604020202020204" pitchFamily="34" charset="0"/>
              </a:rPr>
              <a:t> маршруты, которые отфильтрованы настройками</a:t>
            </a:r>
            <a:endParaRPr lang="ru-RU" sz="2000" u="none" strike="noStrike" dirty="0">
              <a:effectLst/>
              <a:latin typeface="TT Hoves"/>
              <a:ea typeface="Arial" panose="020B0604020202020204" pitchFamily="34" charset="0"/>
              <a:cs typeface="Arial" panose="020B0604020202020204" pitchFamily="34" charset="0"/>
            </a:endParaRPr>
          </a:p>
        </p:txBody>
      </p:sp>
      <p:sp>
        <p:nvSpPr>
          <p:cNvPr id="6" name="Заголовок 3"/>
          <p:cNvSpPr>
            <a:spLocks noGrp="1"/>
          </p:cNvSpPr>
          <p:nvPr>
            <p:ph type="title"/>
          </p:nvPr>
        </p:nvSpPr>
        <p:spPr>
          <a:xfrm>
            <a:off x="5288280" y="1071840"/>
            <a:ext cx="6461760" cy="1534200"/>
          </a:xfrm>
        </p:spPr>
        <p:txBody>
          <a:bodyPr>
            <a:normAutofit fontScale="90000"/>
          </a:bodyPr>
          <a:lstStyle/>
          <a:p>
            <a:pPr algn="ctr"/>
            <a:r>
              <a:rPr lang="ru-RU" b="1" dirty="0">
                <a:effectLst>
                  <a:outerShdw blurRad="38100" dist="38100" dir="2700000" algn="tl">
                    <a:srgbClr val="000000">
                      <a:alpha val="43137"/>
                    </a:srgbClr>
                  </a:outerShdw>
                </a:effectLst>
                <a:latin typeface="TT Hoves DemiBold" panose="02000503030000020004" pitchFamily="2" charset="-52"/>
              </a:rPr>
              <a:t>Правила анонсирования маршрутов</a:t>
            </a:r>
            <a:endParaRPr lang="ru-RU" dirty="0">
              <a:effectLst>
                <a:outerShdw blurRad="38100" dist="38100" dir="2700000" algn="tl">
                  <a:srgbClr val="000000">
                    <a:alpha val="43137"/>
                  </a:srgbClr>
                </a:outerShdw>
              </a:effectLst>
              <a:latin typeface="TT Hoves DemiBold" panose="02000503030000020004" pitchFamily="2" charset="-52"/>
            </a:endParaRPr>
          </a:p>
        </p:txBody>
      </p:sp>
    </p:spTree>
    <p:extLst>
      <p:ext uri="{BB962C8B-B14F-4D97-AF65-F5344CB8AC3E}">
        <p14:creationId xmlns:p14="http://schemas.microsoft.com/office/powerpoint/2010/main" val="35561671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half" idx="2"/>
          </p:nvPr>
        </p:nvSpPr>
        <p:spPr>
          <a:xfrm>
            <a:off x="1479753" y="2492448"/>
            <a:ext cx="4189528" cy="3329618"/>
          </a:xfrm>
        </p:spPr>
        <p:txBody>
          <a:bodyPr>
            <a:noAutofit/>
          </a:bodyPr>
          <a:lstStyle/>
          <a:p>
            <a:pPr marL="0" indent="0" algn="just">
              <a:buNone/>
            </a:pPr>
            <a:r>
              <a:rPr lang="en-US" sz="2000" b="1" dirty="0">
                <a:latin typeface="TT Hoves"/>
                <a:cs typeface="Arial" panose="020B0604020202020204" pitchFamily="34" charset="0"/>
              </a:rPr>
              <a:t>BGP </a:t>
            </a:r>
            <a:r>
              <a:rPr lang="ru-RU" sz="2000" b="1" dirty="0">
                <a:latin typeface="TT Hoves"/>
                <a:cs typeface="Arial" panose="020B0604020202020204" pitchFamily="34" charset="0"/>
              </a:rPr>
              <a:t>с помощью команды </a:t>
            </a:r>
            <a:r>
              <a:rPr lang="en-US" sz="2000" b="1" dirty="0">
                <a:latin typeface="TT Hoves"/>
                <a:cs typeface="Arial" panose="020B0604020202020204" pitchFamily="34" charset="0"/>
              </a:rPr>
              <a:t>redistribute </a:t>
            </a:r>
            <a:r>
              <a:rPr lang="ru-RU" sz="2000" b="1" dirty="0">
                <a:latin typeface="TT Hoves"/>
                <a:cs typeface="Arial" panose="020B0604020202020204" pitchFamily="34" charset="0"/>
              </a:rPr>
              <a:t>может перераспределить маршруты:</a:t>
            </a:r>
          </a:p>
          <a:p>
            <a:pPr marL="457200" indent="-457200">
              <a:buFont typeface="Wingdings" panose="05000000000000000000" pitchFamily="2" charset="2"/>
              <a:buChar char="v"/>
            </a:pPr>
            <a:r>
              <a:rPr lang="ru-RU" sz="2000" dirty="0">
                <a:latin typeface="TT Hoves"/>
                <a:cs typeface="Arial" panose="020B0604020202020204" pitchFamily="34" charset="0"/>
              </a:rPr>
              <a:t>Статические</a:t>
            </a:r>
          </a:p>
          <a:p>
            <a:pPr marL="457200" indent="-457200">
              <a:buFont typeface="Wingdings" panose="05000000000000000000" pitchFamily="2" charset="2"/>
              <a:buChar char="v"/>
            </a:pPr>
            <a:r>
              <a:rPr lang="ru-RU" sz="2000" dirty="0">
                <a:latin typeface="TT Hoves"/>
                <a:cs typeface="Arial" panose="020B0604020202020204" pitchFamily="34" charset="0"/>
              </a:rPr>
              <a:t>Присоединенные</a:t>
            </a:r>
          </a:p>
          <a:p>
            <a:pPr marL="457200" indent="-457200">
              <a:buFont typeface="Wingdings" panose="05000000000000000000" pitchFamily="2" charset="2"/>
              <a:buChar char="v"/>
            </a:pPr>
            <a:r>
              <a:rPr lang="ru-RU" sz="2000" dirty="0">
                <a:latin typeface="TT Hoves"/>
                <a:cs typeface="Arial" panose="020B0604020202020204" pitchFamily="34" charset="0"/>
              </a:rPr>
              <a:t>Выученные с помощью </a:t>
            </a:r>
            <a:r>
              <a:rPr lang="en-US" sz="2000" dirty="0">
                <a:latin typeface="TT Hoves"/>
                <a:cs typeface="Arial" panose="020B0604020202020204" pitchFamily="34" charset="0"/>
              </a:rPr>
              <a:t>IGP </a:t>
            </a:r>
            <a:r>
              <a:rPr lang="ru-RU" sz="2000" dirty="0">
                <a:latin typeface="TT Hoves"/>
                <a:cs typeface="Arial" panose="020B0604020202020204" pitchFamily="34" charset="0"/>
              </a:rPr>
              <a:t>протоколов</a:t>
            </a:r>
            <a:endParaRPr lang="x-none" sz="2000">
              <a:latin typeface="TT Hoves"/>
              <a:cs typeface="Arial" panose="020B0604020202020204" pitchFamily="34" charset="0"/>
            </a:endParaRPr>
          </a:p>
        </p:txBody>
      </p:sp>
      <p:sp>
        <p:nvSpPr>
          <p:cNvPr id="9" name="Заголовок 8"/>
          <p:cNvSpPr>
            <a:spLocks noGrp="1"/>
          </p:cNvSpPr>
          <p:nvPr>
            <p:ph type="title"/>
          </p:nvPr>
        </p:nvSpPr>
        <p:spPr>
          <a:xfrm>
            <a:off x="4622393" y="1061680"/>
            <a:ext cx="3617368" cy="1097927"/>
          </a:xfrm>
        </p:spPr>
        <p:txBody>
          <a:bodyPr>
            <a:normAutofit/>
          </a:bodyPr>
          <a:lstStyle/>
          <a:p>
            <a:r>
              <a:rPr lang="en-US" sz="4000" b="1" dirty="0">
                <a:effectLst>
                  <a:outerShdw blurRad="38100" dist="38100" dir="2700000" algn="tl">
                    <a:srgbClr val="000000">
                      <a:alpha val="43137"/>
                    </a:srgbClr>
                  </a:outerShdw>
                </a:effectLst>
                <a:latin typeface="TT Hoves DemiBold" panose="02000503030000020004" pitchFamily="2" charset="-52"/>
              </a:rPr>
              <a:t>Redistribute</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7" name="Номер слайда 6"/>
          <p:cNvSpPr>
            <a:spLocks noGrp="1"/>
          </p:cNvSpPr>
          <p:nvPr>
            <p:ph type="sldNum" sz="quarter" idx="12"/>
          </p:nvPr>
        </p:nvSpPr>
        <p:spPr/>
        <p:txBody>
          <a:bodyPr/>
          <a:lstStyle/>
          <a:p>
            <a:fld id="{3B5CA0C3-2E3F-4C16-8F43-1643E3AA67E7}" type="slidenum">
              <a:rPr lang="ru-RU" smtClean="0"/>
              <a:pPr/>
              <a:t>41</a:t>
            </a:fld>
            <a:endParaRPr lang="ru-RU"/>
          </a:p>
        </p:txBody>
      </p:sp>
      <p:pic>
        <p:nvPicPr>
          <p:cNvPr id="14" name="image1.png">
            <a:extLst>
              <a:ext uri="{FF2B5EF4-FFF2-40B4-BE49-F238E27FC236}">
                <a16:creationId xmlns:a16="http://schemas.microsoft.com/office/drawing/2014/main" id="{D49B51ED-0A9A-4CBD-A2A4-A38BAA22DCDE}"/>
              </a:ext>
            </a:extLst>
          </p:cNvPr>
          <p:cNvPicPr>
            <a:picLocks noGrp="1"/>
          </p:cNvPicPr>
          <p:nvPr>
            <p:ph type="pic" idx="1"/>
          </p:nvPr>
        </p:nvPicPr>
        <p:blipFill rotWithShape="1">
          <a:blip r:embed="rId3"/>
          <a:srcRect l="646" r="54"/>
          <a:stretch/>
        </p:blipFill>
        <p:spPr>
          <a:prstGeom prst="rect">
            <a:avLst/>
          </a:prstGeom>
          <a:ln/>
        </p:spPr>
      </p:pic>
      <p:sp>
        <p:nvSpPr>
          <p:cNvPr id="15" name="Текст 7"/>
          <p:cNvSpPr>
            <a:spLocks noGrp="1"/>
          </p:cNvSpPr>
          <p:nvPr>
            <p:ph type="body" sz="quarter" idx="15"/>
          </p:nvPr>
        </p:nvSpPr>
        <p:spPr>
          <a:xfrm>
            <a:off x="356685" y="334530"/>
            <a:ext cx="9447715" cy="365125"/>
          </a:xfrm>
        </p:spPr>
        <p:txBody>
          <a:bodyPr/>
          <a:lstStyle/>
          <a:p>
            <a:r>
              <a:rPr lang="ru-RU" dirty="0">
                <a:latin typeface="TT Hoves"/>
              </a:rPr>
              <a:t>Модель OSI. Сетевой уровень – L3</a:t>
            </a:r>
          </a:p>
        </p:txBody>
      </p:sp>
    </p:spTree>
    <p:extLst>
      <p:ext uri="{BB962C8B-B14F-4D97-AF65-F5344CB8AC3E}">
        <p14:creationId xmlns:p14="http://schemas.microsoft.com/office/powerpoint/2010/main" val="2241291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1" dirty="0">
                <a:effectLst>
                  <a:outerShdw blurRad="38100" dist="38100" dir="2700000" algn="tl">
                    <a:srgbClr val="000000">
                      <a:alpha val="43137"/>
                    </a:srgbClr>
                  </a:outerShdw>
                </a:effectLst>
                <a:latin typeface="TT Hoves DemiBold" panose="02000503030000020004" pitchFamily="2" charset="-52"/>
              </a:rPr>
              <a:t>Спасибо </a:t>
            </a:r>
            <a:br>
              <a:rPr lang="ru-RU" b="1" dirty="0">
                <a:effectLst>
                  <a:outerShdw blurRad="38100" dist="38100" dir="2700000" algn="tl">
                    <a:srgbClr val="000000">
                      <a:alpha val="43137"/>
                    </a:srgbClr>
                  </a:outerShdw>
                </a:effectLst>
                <a:latin typeface="TT Hoves DemiBold" panose="02000503030000020004" pitchFamily="2" charset="-52"/>
              </a:rPr>
            </a:br>
            <a:r>
              <a:rPr lang="ru-RU" b="1" dirty="0">
                <a:effectLst>
                  <a:outerShdw blurRad="38100" dist="38100" dir="2700000" algn="tl">
                    <a:srgbClr val="000000">
                      <a:alpha val="43137"/>
                    </a:srgbClr>
                  </a:outerShdw>
                </a:effectLst>
                <a:latin typeface="TT Hoves DemiBold" panose="02000503030000020004" pitchFamily="2" charset="-52"/>
              </a:rPr>
              <a:t>за внимание</a:t>
            </a:r>
          </a:p>
        </p:txBody>
      </p:sp>
      <p:sp>
        <p:nvSpPr>
          <p:cNvPr id="3" name="Дата 2"/>
          <p:cNvSpPr>
            <a:spLocks noGrp="1"/>
          </p:cNvSpPr>
          <p:nvPr>
            <p:ph type="dt" sz="half" idx="10"/>
          </p:nvPr>
        </p:nvSpPr>
        <p:spPr/>
        <p:txBody>
          <a:bodyPr/>
          <a:lstStyle/>
          <a:p>
            <a:fld id="{0FCAB431-1A38-4C2A-9806-AAB019ED4959}" type="datetime1">
              <a:rPr lang="ru-RU" smtClean="0"/>
              <a:t>11.05.2022</a:t>
            </a:fld>
            <a:endParaRPr lang="ru-RU" dirty="0"/>
          </a:p>
        </p:txBody>
      </p:sp>
    </p:spTree>
    <p:extLst>
      <p:ext uri="{BB962C8B-B14F-4D97-AF65-F5344CB8AC3E}">
        <p14:creationId xmlns:p14="http://schemas.microsoft.com/office/powerpoint/2010/main" val="1153241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2"/>
          <p:cNvSpPr>
            <a:spLocks noGrp="1"/>
          </p:cNvSpPr>
          <p:nvPr>
            <p:ph type="body" sz="quarter" idx="15"/>
          </p:nvPr>
        </p:nvSpPr>
        <p:spPr>
          <a:xfrm>
            <a:off x="356685" y="334530"/>
            <a:ext cx="9447715" cy="365125"/>
          </a:xfrm>
        </p:spPr>
        <p:txBody>
          <a:bodyPr/>
          <a:lstStyle/>
          <a:p>
            <a:r>
              <a:rPr lang="ru-RU" dirty="0">
                <a:latin typeface="TT Hoves"/>
              </a:rPr>
              <a:t>Модель OSI. Сетевой уровень – L3</a:t>
            </a:r>
          </a:p>
        </p:txBody>
      </p:sp>
      <p:sp>
        <p:nvSpPr>
          <p:cNvPr id="10" name="Заголовок 3"/>
          <p:cNvSpPr>
            <a:spLocks noGrp="1"/>
          </p:cNvSpPr>
          <p:nvPr>
            <p:ph type="title"/>
          </p:nvPr>
        </p:nvSpPr>
        <p:spPr>
          <a:xfrm>
            <a:off x="5763494" y="1071840"/>
            <a:ext cx="5696986" cy="1097927"/>
          </a:xfrm>
        </p:spPr>
        <p:txBody>
          <a:bodyPr>
            <a:normAutofit/>
          </a:bodyPr>
          <a:lstStyle/>
          <a:p>
            <a:r>
              <a:rPr lang="en-US" sz="4000" b="1" dirty="0">
                <a:effectLst>
                  <a:outerShdw blurRad="38100" dist="38100" dir="2700000" algn="tl">
                    <a:srgbClr val="000000">
                      <a:alpha val="43137"/>
                    </a:srgbClr>
                  </a:outerShdw>
                </a:effectLst>
                <a:latin typeface="TT Hoves DemiBold" panose="02000503030000020004" pitchFamily="2" charset="-52"/>
              </a:rPr>
              <a:t>Inter VLAN routing</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11" name="Номер слайда 6"/>
          <p:cNvSpPr>
            <a:spLocks noGrp="1"/>
          </p:cNvSpPr>
          <p:nvPr>
            <p:ph type="sldNum" sz="quarter" idx="12"/>
          </p:nvPr>
        </p:nvSpPr>
        <p:spPr>
          <a:xfrm>
            <a:off x="9804400" y="6180989"/>
            <a:ext cx="2044896" cy="365125"/>
          </a:xfrm>
        </p:spPr>
        <p:txBody>
          <a:bodyPr/>
          <a:lstStyle/>
          <a:p>
            <a:fld id="{3B5CA0C3-2E3F-4C16-8F43-1643E3AA67E7}" type="slidenum">
              <a:rPr lang="ru-RU" smtClean="0">
                <a:latin typeface="TT Hoves"/>
              </a:rPr>
              <a:pPr/>
              <a:t>5</a:t>
            </a:fld>
            <a:endParaRPr lang="ru-RU">
              <a:latin typeface="TT Hoves"/>
            </a:endParaRPr>
          </a:p>
        </p:txBody>
      </p:sp>
      <p:sp>
        <p:nvSpPr>
          <p:cNvPr id="14" name="Текст 13"/>
          <p:cNvSpPr>
            <a:spLocks noGrp="1"/>
          </p:cNvSpPr>
          <p:nvPr>
            <p:ph type="body" sz="half" idx="2"/>
          </p:nvPr>
        </p:nvSpPr>
        <p:spPr>
          <a:xfrm>
            <a:off x="5780017" y="2169762"/>
            <a:ext cx="6069281" cy="3651917"/>
          </a:xfrm>
        </p:spPr>
        <p:txBody>
          <a:bodyPr>
            <a:normAutofit/>
          </a:bodyPr>
          <a:lstStyle/>
          <a:p>
            <a:pPr>
              <a:lnSpc>
                <a:spcPct val="150000"/>
              </a:lnSpc>
            </a:pPr>
            <a:r>
              <a:rPr lang="ru-RU" sz="2000" dirty="0">
                <a:latin typeface="TT Hoves" pitchFamily="50" charset="-52"/>
              </a:rPr>
              <a:t>Способы реализации маршрутизации между </a:t>
            </a:r>
            <a:r>
              <a:rPr lang="en-US" sz="2000" dirty="0">
                <a:latin typeface="TT Hoves" pitchFamily="50" charset="-52"/>
              </a:rPr>
              <a:t>VLAN:</a:t>
            </a:r>
            <a:endParaRPr lang="ru-RU" sz="2000" dirty="0">
              <a:latin typeface="TT Hoves" pitchFamily="50" charset="-52"/>
            </a:endParaRPr>
          </a:p>
          <a:p>
            <a:pPr marL="342900" indent="-342900">
              <a:lnSpc>
                <a:spcPct val="150000"/>
              </a:lnSpc>
              <a:buFont typeface="Wingdings" panose="05000000000000000000" pitchFamily="2" charset="2"/>
              <a:buChar char="v"/>
            </a:pPr>
            <a:r>
              <a:rPr lang="en-US" sz="2000" dirty="0">
                <a:latin typeface="TT Hoves" pitchFamily="50" charset="-52"/>
              </a:rPr>
              <a:t>Traditional Inter-VLAN Routing</a:t>
            </a:r>
          </a:p>
          <a:p>
            <a:pPr marL="342900" indent="-342900">
              <a:lnSpc>
                <a:spcPct val="150000"/>
              </a:lnSpc>
              <a:buFont typeface="Wingdings" panose="05000000000000000000" pitchFamily="2" charset="2"/>
              <a:buChar char="v"/>
            </a:pPr>
            <a:r>
              <a:rPr lang="en-US" sz="2000" dirty="0">
                <a:latin typeface="TT Hoves" pitchFamily="50" charset="-52"/>
              </a:rPr>
              <a:t>Router-on-a-Stick Inter-VLAN Routing</a:t>
            </a:r>
          </a:p>
          <a:p>
            <a:pPr marL="342900" indent="-342900">
              <a:lnSpc>
                <a:spcPct val="150000"/>
              </a:lnSpc>
              <a:buFont typeface="Wingdings" panose="05000000000000000000" pitchFamily="2" charset="2"/>
              <a:buChar char="v"/>
            </a:pPr>
            <a:r>
              <a:rPr lang="en-US" sz="2000" dirty="0">
                <a:latin typeface="TT Hoves" pitchFamily="50" charset="-52"/>
              </a:rPr>
              <a:t>Multilayer Switch Inter-VLAN Routing</a:t>
            </a:r>
          </a:p>
        </p:txBody>
      </p:sp>
    </p:spTree>
    <p:extLst>
      <p:ext uri="{BB962C8B-B14F-4D97-AF65-F5344CB8AC3E}">
        <p14:creationId xmlns:p14="http://schemas.microsoft.com/office/powerpoint/2010/main" val="123303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a:xfrm>
            <a:off x="2244026" y="1402080"/>
            <a:ext cx="9220583" cy="1936752"/>
          </a:xfrm>
        </p:spPr>
        <p:txBody>
          <a:bodyPr>
            <a:normAutofit/>
          </a:bodyPr>
          <a:lstStyle/>
          <a:p>
            <a:r>
              <a:rPr lang="ru-RU" b="1" dirty="0">
                <a:effectLst>
                  <a:outerShdw blurRad="38100" dist="38100" dir="2700000" algn="tl">
                    <a:srgbClr val="000000">
                      <a:alpha val="43137"/>
                    </a:srgbClr>
                  </a:outerShdw>
                </a:effectLst>
                <a:latin typeface="TT Hoves DemiBold" panose="02000503030000020004" pitchFamily="2" charset="-52"/>
              </a:rPr>
              <a:t>Принципы маршрутизации</a:t>
            </a:r>
          </a:p>
        </p:txBody>
      </p:sp>
      <p:sp>
        <p:nvSpPr>
          <p:cNvPr id="7" name="Номер слайда 6"/>
          <p:cNvSpPr>
            <a:spLocks noGrp="1"/>
          </p:cNvSpPr>
          <p:nvPr>
            <p:ph type="sldNum" sz="quarter" idx="4294967295"/>
          </p:nvPr>
        </p:nvSpPr>
        <p:spPr>
          <a:xfrm>
            <a:off x="10147300" y="6181725"/>
            <a:ext cx="2044700" cy="365125"/>
          </a:xfrm>
        </p:spPr>
        <p:txBody>
          <a:bodyPr/>
          <a:lstStyle/>
          <a:p>
            <a:fld id="{3B5CA0C3-2E3F-4C16-8F43-1643E3AA67E7}" type="slidenum">
              <a:rPr lang="ru-RU" smtClean="0"/>
              <a:pPr/>
              <a:t>6</a:t>
            </a:fld>
            <a:endParaRPr lang="ru-RU"/>
          </a:p>
        </p:txBody>
      </p:sp>
    </p:spTree>
    <p:extLst>
      <p:ext uri="{BB962C8B-B14F-4D97-AF65-F5344CB8AC3E}">
        <p14:creationId xmlns:p14="http://schemas.microsoft.com/office/powerpoint/2010/main" val="317900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half" idx="2"/>
          </p:nvPr>
        </p:nvSpPr>
        <p:spPr>
          <a:xfrm>
            <a:off x="5471161" y="2169762"/>
            <a:ext cx="4922519" cy="3743358"/>
          </a:xfrm>
        </p:spPr>
        <p:txBody>
          <a:bodyPr>
            <a:normAutofit/>
          </a:bodyPr>
          <a:lstStyle/>
          <a:p>
            <a:pPr algn="just"/>
            <a:r>
              <a:rPr lang="ru-RU" sz="2000" dirty="0">
                <a:latin typeface="TT Hoves"/>
              </a:rPr>
              <a:t>Это процесс по определению или вычислению лучшего маршрута движения данных в сети</a:t>
            </a:r>
          </a:p>
          <a:p>
            <a:br>
              <a:rPr lang="ru-RU" sz="2000" dirty="0">
                <a:latin typeface="TT Hoves"/>
              </a:rPr>
            </a:br>
            <a:r>
              <a:rPr lang="ru-RU" sz="2000" dirty="0">
                <a:latin typeface="TT Hoves"/>
              </a:rPr>
              <a:t>Маршруты могут задаваться:</a:t>
            </a:r>
          </a:p>
          <a:p>
            <a:pPr marL="342900" indent="-342900">
              <a:lnSpc>
                <a:spcPct val="150000"/>
              </a:lnSpc>
              <a:buFont typeface="Wingdings" panose="05000000000000000000" pitchFamily="2" charset="2"/>
              <a:buChar char="v"/>
            </a:pPr>
            <a:r>
              <a:rPr lang="ru-RU" sz="2000" dirty="0">
                <a:latin typeface="TT Hoves"/>
              </a:rPr>
              <a:t> Статически</a:t>
            </a:r>
          </a:p>
          <a:p>
            <a:pPr marL="342900" indent="-342900">
              <a:lnSpc>
                <a:spcPct val="150000"/>
              </a:lnSpc>
              <a:buFont typeface="Wingdings" panose="05000000000000000000" pitchFamily="2" charset="2"/>
              <a:buChar char="v"/>
            </a:pPr>
            <a:r>
              <a:rPr lang="ru-RU" sz="2000" dirty="0">
                <a:latin typeface="TT Hoves"/>
              </a:rPr>
              <a:t> Динамически</a:t>
            </a:r>
          </a:p>
        </p:txBody>
      </p:sp>
      <p:sp>
        <p:nvSpPr>
          <p:cNvPr id="3" name="Текст 2"/>
          <p:cNvSpPr>
            <a:spLocks noGrp="1"/>
          </p:cNvSpPr>
          <p:nvPr>
            <p:ph type="body" sz="quarter" idx="15"/>
          </p:nvPr>
        </p:nvSpPr>
        <p:spPr/>
        <p:txBody>
          <a:bodyPr/>
          <a:lstStyle/>
          <a:p>
            <a:r>
              <a:rPr lang="ru-RU" dirty="0">
                <a:latin typeface="TT Hoves"/>
              </a:rPr>
              <a:t>Модель </a:t>
            </a:r>
            <a:r>
              <a:rPr lang="en-US" dirty="0">
                <a:latin typeface="TT Hoves"/>
              </a:rPr>
              <a:t>OSI.</a:t>
            </a:r>
            <a:r>
              <a:rPr lang="ru-RU" dirty="0">
                <a:latin typeface="TT Hoves"/>
              </a:rPr>
              <a:t> Сетевой  уровень – </a:t>
            </a:r>
            <a:r>
              <a:rPr lang="en-US" dirty="0">
                <a:latin typeface="TT Hoves"/>
              </a:rPr>
              <a:t>L3</a:t>
            </a:r>
            <a:endParaRPr lang="ru-RU" dirty="0">
              <a:latin typeface="TT Hoves"/>
            </a:endParaRPr>
          </a:p>
        </p:txBody>
      </p:sp>
      <p:sp>
        <p:nvSpPr>
          <p:cNvPr id="4" name="Заголовок 3"/>
          <p:cNvSpPr>
            <a:spLocks noGrp="1"/>
          </p:cNvSpPr>
          <p:nvPr>
            <p:ph type="title"/>
          </p:nvPr>
        </p:nvSpPr>
        <p:spPr>
          <a:xfrm>
            <a:off x="5534894" y="1056600"/>
            <a:ext cx="5163586"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Маршрутизация</a:t>
            </a:r>
          </a:p>
        </p:txBody>
      </p:sp>
      <p:sp>
        <p:nvSpPr>
          <p:cNvPr id="7" name="Номер слайда 6"/>
          <p:cNvSpPr>
            <a:spLocks noGrp="1"/>
          </p:cNvSpPr>
          <p:nvPr>
            <p:ph type="sldNum" sz="quarter" idx="12"/>
          </p:nvPr>
        </p:nvSpPr>
        <p:spPr/>
        <p:txBody>
          <a:bodyPr/>
          <a:lstStyle/>
          <a:p>
            <a:fld id="{3B5CA0C3-2E3F-4C16-8F43-1643E3AA67E7}" type="slidenum">
              <a:rPr lang="ru-RU" smtClean="0"/>
              <a:pPr/>
              <a:t>7</a:t>
            </a:fld>
            <a:endParaRPr lang="ru-RU"/>
          </a:p>
        </p:txBody>
      </p:sp>
    </p:spTree>
    <p:extLst>
      <p:ext uri="{BB962C8B-B14F-4D97-AF65-F5344CB8AC3E}">
        <p14:creationId xmlns:p14="http://schemas.microsoft.com/office/powerpoint/2010/main" val="1376616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pPr/>
              <a:t>8</a:t>
            </a:fld>
            <a:endParaRPr lang="ru-RU"/>
          </a:p>
        </p:txBody>
      </p:sp>
      <p:sp>
        <p:nvSpPr>
          <p:cNvPr id="9" name="Текст 8"/>
          <p:cNvSpPr>
            <a:spLocks noGrp="1"/>
          </p:cNvSpPr>
          <p:nvPr>
            <p:ph type="body" sz="quarter" idx="15"/>
          </p:nvPr>
        </p:nvSpPr>
        <p:spPr/>
        <p:txBody>
          <a:bodyPr/>
          <a:lstStyle/>
          <a:p>
            <a:r>
              <a:rPr lang="ru-RU" dirty="0">
                <a:latin typeface="TT Hoves"/>
              </a:rPr>
              <a:t>Модель </a:t>
            </a:r>
            <a:r>
              <a:rPr lang="en-US" dirty="0">
                <a:latin typeface="TT Hoves"/>
              </a:rPr>
              <a:t>OSI.</a:t>
            </a:r>
            <a:r>
              <a:rPr lang="ru-RU" dirty="0">
                <a:latin typeface="TT Hoves"/>
              </a:rPr>
              <a:t> Сетевой  уровень – </a:t>
            </a:r>
            <a:r>
              <a:rPr lang="en-US" dirty="0">
                <a:latin typeface="TT Hoves"/>
              </a:rPr>
              <a:t>L3</a:t>
            </a:r>
            <a:endParaRPr lang="ru-RU" dirty="0">
              <a:latin typeface="TT Hoves"/>
            </a:endParaRPr>
          </a:p>
        </p:txBody>
      </p:sp>
      <p:sp>
        <p:nvSpPr>
          <p:cNvPr id="8" name="Заголовок 7"/>
          <p:cNvSpPr>
            <a:spLocks noGrp="1"/>
          </p:cNvSpPr>
          <p:nvPr>
            <p:ph type="title"/>
          </p:nvPr>
        </p:nvSpPr>
        <p:spPr>
          <a:xfrm>
            <a:off x="2849469" y="1071840"/>
            <a:ext cx="7574691"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Таблица маршрутизации</a:t>
            </a:r>
          </a:p>
        </p:txBody>
      </p:sp>
      <p:pic>
        <p:nvPicPr>
          <p:cNvPr id="10" name="image2.png"/>
          <p:cNvPicPr/>
          <p:nvPr/>
        </p:nvPicPr>
        <p:blipFill>
          <a:blip r:embed="rId3"/>
          <a:srcRect/>
          <a:stretch>
            <a:fillRect/>
          </a:stretch>
        </p:blipFill>
        <p:spPr>
          <a:xfrm>
            <a:off x="2644141" y="1988818"/>
            <a:ext cx="7162800" cy="4047583"/>
          </a:xfrm>
          <a:prstGeom prst="rect">
            <a:avLst/>
          </a:prstGeom>
          <a:ln/>
        </p:spPr>
      </p:pic>
    </p:spTree>
    <p:extLst>
      <p:ext uri="{BB962C8B-B14F-4D97-AF65-F5344CB8AC3E}">
        <p14:creationId xmlns:p14="http://schemas.microsoft.com/office/powerpoint/2010/main" val="2335445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pPr/>
              <a:t>9</a:t>
            </a:fld>
            <a:endParaRPr lang="ru-RU"/>
          </a:p>
        </p:txBody>
      </p:sp>
      <p:sp>
        <p:nvSpPr>
          <p:cNvPr id="8" name="Заголовок 7"/>
          <p:cNvSpPr>
            <a:spLocks noGrp="1"/>
          </p:cNvSpPr>
          <p:nvPr>
            <p:ph type="title"/>
          </p:nvPr>
        </p:nvSpPr>
        <p:spPr>
          <a:xfrm>
            <a:off x="2916000" y="1071840"/>
            <a:ext cx="6690771"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Трассировка маршрутов</a:t>
            </a: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4067" y="2185988"/>
            <a:ext cx="6344707" cy="3010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Текст 8"/>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Сетевой  уровень – </a:t>
            </a:r>
            <a:r>
              <a:rPr lang="en-US" dirty="0">
                <a:latin typeface="TT Hoves"/>
              </a:rPr>
              <a:t>L3</a:t>
            </a:r>
            <a:endParaRPr lang="ru-RU" dirty="0">
              <a:latin typeface="TT Hoves"/>
            </a:endParaRPr>
          </a:p>
        </p:txBody>
      </p:sp>
    </p:spTree>
    <p:extLst>
      <p:ext uri="{BB962C8B-B14F-4D97-AF65-F5344CB8AC3E}">
        <p14:creationId xmlns:p14="http://schemas.microsoft.com/office/powerpoint/2010/main" val="1731341847"/>
      </p:ext>
    </p:extLst>
  </p:cSld>
  <p:clrMapOvr>
    <a:masterClrMapping/>
  </p:clrMapOvr>
</p:sld>
</file>

<file path=ppt/theme/theme1.xml><?xml version="1.0" encoding="utf-8"?>
<a:theme xmlns:a="http://schemas.openxmlformats.org/drawingml/2006/main" name="Тема Office">
  <a:themeElements>
    <a:clrScheme name="Positive Technologies">
      <a:dk1>
        <a:srgbClr val="212121"/>
      </a:dk1>
      <a:lt1>
        <a:sysClr val="window" lastClr="FFFFFF"/>
      </a:lt1>
      <a:dk2>
        <a:srgbClr val="BCCBDD"/>
      </a:dk2>
      <a:lt2>
        <a:srgbClr val="D8E0EB"/>
      </a:lt2>
      <a:accent1>
        <a:srgbClr val="FF0000"/>
      </a:accent1>
      <a:accent2>
        <a:srgbClr val="6EC4EA"/>
      </a:accent2>
      <a:accent3>
        <a:srgbClr val="A67497"/>
      </a:accent3>
      <a:accent4>
        <a:srgbClr val="88D6A3"/>
      </a:accent4>
      <a:accent5>
        <a:srgbClr val="FF8780"/>
      </a:accent5>
      <a:accent6>
        <a:srgbClr val="FF4FA3"/>
      </a:accent6>
      <a:hlink>
        <a:srgbClr val="7A7A7A"/>
      </a:hlink>
      <a:folHlink>
        <a:srgbClr val="FFCCCC"/>
      </a:folHlink>
    </a:clrScheme>
    <a:fontScheme name="Positive Technologies">
      <a:majorFont>
        <a:latin typeface="Verdana Bold"/>
        <a:ea typeface=""/>
        <a:cs typeface=""/>
      </a:majorFont>
      <a:minorFont>
        <a:latin typeface="Verdan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7467</TotalTime>
  <Words>7689</Words>
  <Application>Microsoft Macintosh PowerPoint</Application>
  <PresentationFormat>Широкоэкранный</PresentationFormat>
  <Paragraphs>540</Paragraphs>
  <Slides>42</Slides>
  <Notes>36</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42</vt:i4>
      </vt:variant>
    </vt:vector>
  </HeadingPairs>
  <TitlesOfParts>
    <vt:vector size="51" baseType="lpstr">
      <vt:lpstr>Arial</vt:lpstr>
      <vt:lpstr>Calibri</vt:lpstr>
      <vt:lpstr>Roboto</vt:lpstr>
      <vt:lpstr>TT Hoves</vt:lpstr>
      <vt:lpstr>TT Hoves DemiBold</vt:lpstr>
      <vt:lpstr>Verdana</vt:lpstr>
      <vt:lpstr>Verdana Bold</vt:lpstr>
      <vt:lpstr>Wingdings</vt:lpstr>
      <vt:lpstr>Тема Office</vt:lpstr>
      <vt:lpstr>Модель OSI. Сетевой уровень – L3</vt:lpstr>
      <vt:lpstr>Обзор протоколов L3</vt:lpstr>
      <vt:lpstr>Протоколы L3</vt:lpstr>
      <vt:lpstr>Inter-VLAN routing</vt:lpstr>
      <vt:lpstr>Inter VLAN routing</vt:lpstr>
      <vt:lpstr>Принципы маршрутизации</vt:lpstr>
      <vt:lpstr>Маршрутизация</vt:lpstr>
      <vt:lpstr>Таблица маршрутизации</vt:lpstr>
      <vt:lpstr>Трассировка маршрутов</vt:lpstr>
      <vt:lpstr>Принцип работы трассировки</vt:lpstr>
      <vt:lpstr>Основы статической маршрутизации</vt:lpstr>
      <vt:lpstr>Основы статической маршрутизации </vt:lpstr>
      <vt:lpstr>Презентация PowerPoint</vt:lpstr>
      <vt:lpstr>Настройка маршрутизации</vt:lpstr>
      <vt:lpstr>Суперсеть</vt:lpstr>
      <vt:lpstr>Суперсеть</vt:lpstr>
      <vt:lpstr>Плюсы и минусы статики</vt:lpstr>
      <vt:lpstr>Основы динамической маршрутизации</vt:lpstr>
      <vt:lpstr>Основы динамической маршрутизации</vt:lpstr>
      <vt:lpstr>RIP. Метрика протокола</vt:lpstr>
      <vt:lpstr>Обмен информацией</vt:lpstr>
      <vt:lpstr>Алгоритм обновления таблицы маршрутизации</vt:lpstr>
      <vt:lpstr>Формат RIP сообщения</vt:lpstr>
      <vt:lpstr>Аутентификация RIP версии 2 </vt:lpstr>
      <vt:lpstr>Таймеры RIP</vt:lpstr>
      <vt:lpstr>Расщепление горизонта </vt:lpstr>
      <vt:lpstr> Недостатки RIP </vt:lpstr>
      <vt:lpstr>Протокол OSPF</vt:lpstr>
      <vt:lpstr>Протокол OSPF</vt:lpstr>
      <vt:lpstr>LSDB</vt:lpstr>
      <vt:lpstr>Процесс OSPF</vt:lpstr>
      <vt:lpstr>Процесс OSPF</vt:lpstr>
      <vt:lpstr>Процесс OSPF</vt:lpstr>
      <vt:lpstr>Зоны OSPF</vt:lpstr>
      <vt:lpstr>DR и BDR роутеры в OSPF </vt:lpstr>
      <vt:lpstr>Протокол BGP</vt:lpstr>
      <vt:lpstr>Протокол BGP</vt:lpstr>
      <vt:lpstr>Общие характеристики</vt:lpstr>
      <vt:lpstr>Сообщения BGP</vt:lpstr>
      <vt:lpstr>Правила анонсирования маршрутов</vt:lpstr>
      <vt:lpstr>Redistribute</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Софроновы</dc:creator>
  <cp:lastModifiedBy>Ильдар Садыков</cp:lastModifiedBy>
  <cp:revision>197</cp:revision>
  <dcterms:created xsi:type="dcterms:W3CDTF">2021-06-05T14:52:40Z</dcterms:created>
  <dcterms:modified xsi:type="dcterms:W3CDTF">2022-05-11T07:32:17Z</dcterms:modified>
</cp:coreProperties>
</file>